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58" r:id="rId1"/>
  </p:sldMasterIdLst>
  <p:notesMasterIdLst>
    <p:notesMasterId r:id="rId13"/>
  </p:notesMasterIdLst>
  <p:handoutMasterIdLst>
    <p:handoutMasterId r:id="rId14"/>
  </p:handoutMasterIdLst>
  <p:sldIdLst>
    <p:sldId id="261" r:id="rId2"/>
    <p:sldId id="276" r:id="rId3"/>
    <p:sldId id="292" r:id="rId4"/>
    <p:sldId id="286" r:id="rId5"/>
    <p:sldId id="289" r:id="rId6"/>
    <p:sldId id="291" r:id="rId7"/>
    <p:sldId id="297" r:id="rId8"/>
    <p:sldId id="290" r:id="rId9"/>
    <p:sldId id="296" r:id="rId10"/>
    <p:sldId id="295" r:id="rId11"/>
    <p:sldId id="298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36">
          <p15:clr>
            <a:srgbClr val="A4A3A4"/>
          </p15:clr>
        </p15:guide>
        <p15:guide id="2" orient="horz" pos="391">
          <p15:clr>
            <a:srgbClr val="A4A3A4"/>
          </p15:clr>
        </p15:guide>
        <p15:guide id="3" orient="horz" pos="3975">
          <p15:clr>
            <a:srgbClr val="A4A3A4"/>
          </p15:clr>
        </p15:guide>
        <p15:guide id="4" orient="horz" pos="1030">
          <p15:clr>
            <a:srgbClr val="A4A3A4"/>
          </p15:clr>
        </p15:guide>
        <p15:guide id="5" pos="7312">
          <p15:clr>
            <a:srgbClr val="A4A3A4"/>
          </p15:clr>
        </p15:guide>
        <p15:guide id="6" pos="37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 useTimings="0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41506" autoAdjust="0"/>
    <p:restoredTop sz="95588" autoAdjust="0"/>
  </p:normalViewPr>
  <p:slideViewPr>
    <p:cSldViewPr snapToGrid="0" showGuides="1">
      <p:cViewPr varScale="1">
        <p:scale>
          <a:sx n="59" d="100"/>
          <a:sy n="59" d="100"/>
        </p:scale>
        <p:origin x="184" y="896"/>
      </p:cViewPr>
      <p:guideLst>
        <p:guide orient="horz" pos="936"/>
        <p:guide orient="horz" pos="391"/>
        <p:guide orient="horz" pos="3975"/>
        <p:guide orient="horz" pos="1030"/>
        <p:guide pos="7312"/>
        <p:guide pos="37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122" d="100"/>
          <a:sy n="122" d="100"/>
        </p:scale>
        <p:origin x="4914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Pladsholder til dato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8F9E11-F642-4BF2-B4DC-AF7D35EA7551}" type="datetimeFigureOut">
              <a:rPr lang="en-GB" smtClean="0"/>
              <a:t>07/10/2021</a:t>
            </a:fld>
            <a:endParaRPr lang="en-GB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A371A3-64EC-4735-8565-D99D7827967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92714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72A38B-F9FA-4036-A084-652409E98F08}" type="datetimeFigureOut">
              <a:rPr lang="en-GB" smtClean="0"/>
              <a:t>07/10/2021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436F85-577F-4A92-A47F-D540A2BCC8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8091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ias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dias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21109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hyperlink" Target="http://www.designguide.ku.dk/ku/skabeloner/powerpoint/praesentationer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hyperlink" Target="http://image.ku.dk/lightbox/211/13407586855728741badb20/" TargetMode="Externa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lar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6408000" tIns="360000" anchor="ctr" anchorCtr="0"/>
          <a:lstStyle>
            <a:lvl1pPr marL="0" indent="0" algn="l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 Click icon to insert image</a:t>
            </a:r>
          </a:p>
        </p:txBody>
      </p:sp>
      <p:sp>
        <p:nvSpPr>
          <p:cNvPr id="2" name="Titel 2"/>
          <p:cNvSpPr>
            <a:spLocks noGrp="1"/>
          </p:cNvSpPr>
          <p:nvPr>
            <p:ph type="ctrTitle" hasCustomPrompt="1"/>
          </p:nvPr>
        </p:nvSpPr>
        <p:spPr>
          <a:xfrm>
            <a:off x="0" y="691815"/>
            <a:ext cx="5959476" cy="5474035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master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951B3894-1A27-474F-B850-4D19BD66A348}" type="datetime1">
              <a:rPr lang="en-GB" smtClean="0"/>
              <a:t>07/10/2021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2" y="4053600"/>
            <a:ext cx="4946650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88962" y="3007285"/>
            <a:ext cx="4946649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1020200"/>
            <a:ext cx="4946649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8290818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588963" y="1635125"/>
            <a:ext cx="11012487" cy="4675188"/>
          </a:xfrm>
          <a:blipFill>
            <a:blip r:embed="rId2"/>
            <a:stretch>
              <a:fillRect/>
            </a:stretch>
          </a:blipFill>
        </p:spPr>
        <p:txBody>
          <a:bodyPr lIns="0" tIns="2304000" rIns="0" anchor="t" anchorCtr="0"/>
          <a:lstStyle>
            <a:lvl1pPr marL="0" indent="0" algn="ct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2"/>
            <a:ext cx="11012486" cy="865187"/>
          </a:xfrm>
        </p:spPr>
        <p:txBody>
          <a:bodyPr/>
          <a:lstStyle/>
          <a:p>
            <a:r>
              <a:rPr lang="en-GB" dirty="0"/>
              <a:t>Click to add title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1A63A-195F-4E5C-807F-EC3E378B62DA}" type="datetime1">
              <a:rPr lang="en-GB" smtClean="0"/>
              <a:t>07/10/2021</a:t>
            </a:fld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191671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ext label right and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tx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243638" y="4903567"/>
            <a:ext cx="5948362" cy="1398808"/>
          </a:xfrm>
          <a:solidFill>
            <a:srgbClr val="A31D20">
              <a:alpha val="95000"/>
            </a:srgbClr>
          </a:solidFill>
        </p:spPr>
        <p:txBody>
          <a:bodyPr lIns="252000" tIns="144000" rIns="540000" bIns="144000"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03916-CE1E-4939-B417-902161F0D6C0}" type="datetime1">
              <a:rPr lang="en-GB" smtClean="0"/>
              <a:t>07/10/2021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605502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ext label lef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0" y="4903567"/>
            <a:ext cx="5948362" cy="1398808"/>
          </a:xfrm>
          <a:solidFill>
            <a:srgbClr val="A31D20">
              <a:alpha val="95000"/>
            </a:srgbClr>
          </a:solidFill>
        </p:spPr>
        <p:txBody>
          <a:bodyPr lIns="576000" tIns="144000" rIns="252000" bIns="144000"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Click to add text</a:t>
            </a:r>
            <a:br>
              <a:rPr lang="en-GB" dirty="0"/>
            </a:br>
            <a:br>
              <a:rPr lang="en-GB" sz="2400" spc="100" dirty="0">
                <a:solidFill>
                  <a:schemeClr val="bg1"/>
                </a:solidFill>
                <a:latin typeface="+mj-lt"/>
                <a:cs typeface="Microsoft New Tai Lue"/>
              </a:rPr>
            </a:br>
            <a:r>
              <a:rPr lang="en-GB" dirty="0"/>
              <a:t>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B2958-03A2-4F19-961A-7F5FB9224D6C}" type="datetime1">
              <a:rPr lang="en-GB" smtClean="0"/>
              <a:t>07/10/2021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945602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label righ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93520-C84B-4D2B-928A-908E06562600}" type="datetime1">
              <a:rPr lang="en-GB" smtClean="0"/>
              <a:t>07/10/2021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6243638" y="2036763"/>
            <a:ext cx="5948362" cy="4265612"/>
          </a:xfrm>
          <a:solidFill>
            <a:schemeClr val="accent1">
              <a:alpha val="95000"/>
            </a:schemeClr>
          </a:solidFill>
        </p:spPr>
        <p:txBody>
          <a:bodyPr lIns="252000" tIns="144000" rIns="540000" bIns="144000"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  <a:lvl2pPr marL="719138" indent="-357188">
              <a:defRPr>
                <a:solidFill>
                  <a:schemeClr val="bg1"/>
                </a:solidFill>
              </a:defRPr>
            </a:lvl2pPr>
            <a:lvl3pPr marL="719138" indent="-358775">
              <a:defRPr>
                <a:solidFill>
                  <a:schemeClr val="bg1"/>
                </a:solidFill>
              </a:defRPr>
            </a:lvl3pPr>
            <a:lvl4pPr marL="719138" indent="-358775">
              <a:defRPr>
                <a:solidFill>
                  <a:schemeClr val="bg1"/>
                </a:solidFill>
              </a:defRPr>
            </a:lvl4pPr>
            <a:lvl5pPr marL="719138" indent="-358775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7580104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label lef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6408000" tIns="360000" rIns="0" anchor="ctr" anchorCtr="0"/>
          <a:lstStyle>
            <a:lvl1pPr marL="0" indent="0" algn="l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 Click icon to insert image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CA368-D880-47DA-A0D7-DBD567C71490}" type="datetime1">
              <a:rPr lang="en-GB" smtClean="0"/>
              <a:t>07/10/2021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0" y="2036763"/>
            <a:ext cx="5948362" cy="4265612"/>
          </a:xfrm>
          <a:solidFill>
            <a:schemeClr val="accent1">
              <a:alpha val="95000"/>
            </a:schemeClr>
          </a:solidFill>
        </p:spPr>
        <p:txBody>
          <a:bodyPr lIns="576000" tIns="144000" rIns="252000" bIns="144000"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  <a:lvl2pPr marL="719138" indent="-358775">
              <a:defRPr>
                <a:solidFill>
                  <a:schemeClr val="bg1"/>
                </a:solidFill>
              </a:defRPr>
            </a:lvl2pPr>
            <a:lvl3pPr marL="719138" indent="-358775">
              <a:defRPr>
                <a:solidFill>
                  <a:schemeClr val="bg1"/>
                </a:solidFill>
              </a:defRPr>
            </a:lvl3pPr>
            <a:lvl4pPr marL="719138" indent="-358775">
              <a:defRPr>
                <a:solidFill>
                  <a:schemeClr val="bg1"/>
                </a:solidFill>
              </a:defRPr>
            </a:lvl4pPr>
            <a:lvl5pPr marL="719138" indent="-358775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 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1472760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ital bullet list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DAF43-1202-426F-86D9-1103B3A8C111}" type="datetime1">
              <a:rPr lang="en-GB" smtClean="0"/>
              <a:t>07/10/2021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3" y="620713"/>
            <a:ext cx="11012487" cy="5682589"/>
          </a:xfrm>
          <a:noFill/>
        </p:spPr>
        <p:txBody>
          <a:bodyPr lIns="0" tIns="0" rIns="0" bIns="0"/>
          <a:lstStyle>
            <a:lvl1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9878392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a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kstfelt 8"/>
          <p:cNvSpPr txBox="1"/>
          <p:nvPr userDrawn="1"/>
        </p:nvSpPr>
        <p:spPr>
          <a:xfrm>
            <a:off x="421280" y="612884"/>
            <a:ext cx="116761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0" b="1" dirty="0">
                <a:solidFill>
                  <a:schemeClr val="bg1"/>
                </a:solidFill>
              </a:rPr>
              <a:t>”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266C6-A1D4-4BB6-B61E-6364AC795043}" type="datetime1">
              <a:rPr lang="en-GB" smtClean="0"/>
              <a:t>07/10/2021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3" y="1628775"/>
            <a:ext cx="11012487" cy="4114799"/>
          </a:xfrm>
          <a:noFill/>
        </p:spPr>
        <p:txBody>
          <a:bodyPr lIns="0" tIns="0" rIns="0" bIns="0" anchor="t" anchorCtr="0"/>
          <a:lstStyle>
            <a:lvl1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2712" y="5934971"/>
            <a:ext cx="11019496" cy="367404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Name, source</a:t>
            </a:r>
          </a:p>
        </p:txBody>
      </p:sp>
    </p:spTree>
    <p:extLst>
      <p:ext uri="{BB962C8B-B14F-4D97-AF65-F5344CB8AC3E}">
        <p14:creationId xmlns:p14="http://schemas.microsoft.com/office/powerpoint/2010/main" val="4142963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mirrored text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A35EA-AC5E-4877-A18B-61505BAEB1C8}" type="datetime1">
              <a:rPr lang="en-GB" smtClean="0"/>
              <a:t>07/10/2021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9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4" y="1628775"/>
            <a:ext cx="5358535" cy="4674527"/>
          </a:xfrm>
          <a:noFill/>
        </p:spPr>
        <p:txBody>
          <a:bodyPr lIns="0" tIns="0" rIns="0" bIns="0"/>
          <a:lstStyle>
            <a:lvl1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6" hasCustomPrompt="1"/>
          </p:nvPr>
        </p:nvSpPr>
        <p:spPr>
          <a:xfrm>
            <a:off x="6244503" y="1628775"/>
            <a:ext cx="5356948" cy="4674527"/>
          </a:xfrm>
          <a:noFill/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4"/>
            <a:ext cx="11012486" cy="86359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6273087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ing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478A3-87BB-4F17-9C03-F753FCD936D6}" type="datetime1">
              <a:rPr lang="en-GB" smtClean="0"/>
              <a:t>07/10/2021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588963" y="1628775"/>
            <a:ext cx="11012487" cy="4673600"/>
          </a:xfrm>
        </p:spPr>
        <p:txBody>
          <a:bodyPr anchor="t" anchorCtr="0"/>
          <a:lstStyle>
            <a:lvl1pPr>
              <a:defRPr sz="6400" b="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5438843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</a:t>
            </a:r>
          </a:p>
        </p:txBody>
      </p:sp>
      <p:sp>
        <p:nvSpPr>
          <p:cNvPr id="3" name="Pladsholder til dato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3D152-D2BD-43FF-9B39-3177693EB010}" type="datetime1">
              <a:rPr lang="en-GB" smtClean="0"/>
              <a:t>07/10/2021</a:t>
            </a:fld>
            <a:endParaRPr lang="en-GB" dirty="0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609304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small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6408000" tIns="360000" anchor="ctr" anchorCtr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32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 Click icon to insert image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EA612452-9420-4860-8BE2-68A6A50F390E}" type="datetime1">
              <a:rPr lang="en-GB" smtClean="0"/>
              <a:t>07/10/2021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2271092"/>
            <a:ext cx="5959476" cy="3895200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26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42705"/>
            <a:ext cx="4983162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  <a:br>
              <a:rPr lang="en-GB" dirty="0"/>
            </a:br>
            <a:endParaRPr lang="en-GB" dirty="0"/>
          </a:p>
        </p:txBody>
      </p:sp>
      <p:sp>
        <p:nvSpPr>
          <p:cNvPr id="9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2610941"/>
            <a:ext cx="4946649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96780345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1CFF0-9A20-4133-8B37-19DE66F899A5}" type="datetime1">
              <a:rPr lang="en-GB" smtClean="0"/>
              <a:t>07/10/2021</a:t>
            </a:fld>
            <a:endParaRPr lang="en-GB" dirty="0"/>
          </a:p>
        </p:txBody>
      </p:sp>
      <p:sp>
        <p:nvSpPr>
          <p:cNvPr id="3" name="Pladsholder til sidefod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315452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5250752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User gu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 txBox="1">
            <a:spLocks/>
          </p:cNvSpPr>
          <p:nvPr userDrawn="1"/>
        </p:nvSpPr>
        <p:spPr>
          <a:xfrm>
            <a:off x="588964" y="613649"/>
            <a:ext cx="11012486" cy="87992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lnSpc>
                <a:spcPct val="100000"/>
              </a:lnSpc>
              <a:spcBef>
                <a:spcPct val="0"/>
              </a:spcBef>
              <a:buNone/>
              <a:defRPr sz="3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GB" sz="3000" dirty="0">
                <a:solidFill>
                  <a:schemeClr val="tx1"/>
                </a:solidFill>
              </a:rPr>
              <a:t>User guide </a:t>
            </a:r>
            <a:r>
              <a:rPr lang="en-GB" sz="1800" dirty="0">
                <a:solidFill>
                  <a:schemeClr val="tx1"/>
                </a:solidFill>
              </a:rPr>
              <a:t>– delete before use</a:t>
            </a:r>
          </a:p>
        </p:txBody>
      </p:sp>
      <p:sp>
        <p:nvSpPr>
          <p:cNvPr id="46" name="Text Box 48"/>
          <p:cNvSpPr txBox="1">
            <a:spLocks noChangeArrowheads="1"/>
          </p:cNvSpPr>
          <p:nvPr userDrawn="1"/>
        </p:nvSpPr>
        <p:spPr bwMode="auto">
          <a:xfrm>
            <a:off x="587376" y="1640495"/>
            <a:ext cx="1750290" cy="38769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UCPH PowerPoint templates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When you open PowerPoint on your UCPH computer, </a:t>
            </a:r>
            <a:r>
              <a:rPr lang="en-GB" sz="800" kern="1200" dirty="0">
                <a:solidFill>
                  <a:schemeClr val="tx1"/>
                </a:solidFill>
                <a:effectLst/>
                <a:latin typeface="Arial" charset="0"/>
                <a:ea typeface="Calibri" panose="020F0502020204030204" pitchFamily="34" charset="0"/>
                <a:cs typeface="Times New Roman" panose="02020603050405020304" pitchFamily="18" charset="0"/>
              </a:rPr>
              <a:t>PowerPoint opens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 template in 4:3 format with an English UCPH logo.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When you click on the UCPH tab in the toolbar, click "Select Template" to choose between templates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Danish and English 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4:3 and 16:9 formats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"full" or "empty" versions (in the full version there is an example of each slide type in the left-hand window)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as well as an example slide with text in English.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If you use a 'full' version, you must delete the slides you do not want to use.</a:t>
            </a:r>
            <a:b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Mac users and others can download PowerPoint templates at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8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www.designguide.ku.dk/ku/skabeloner/powerpoint/praesentationer/</a:t>
            </a:r>
            <a:endParaRPr lang="en-GB" sz="800" dirty="0">
              <a:solidFill>
                <a:schemeClr val="accent4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7" name="Text Box 48"/>
          <p:cNvSpPr txBox="1">
            <a:spLocks noChangeArrowheads="1"/>
          </p:cNvSpPr>
          <p:nvPr userDrawn="1"/>
        </p:nvSpPr>
        <p:spPr bwMode="auto">
          <a:xfrm>
            <a:off x="2570384" y="3966227"/>
            <a:ext cx="1755548" cy="1763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 your unit name (e.g. your department), page numbers and the date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1.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Click on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Insert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in the top menu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2.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Select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Header and Footer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3.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Fill in the fields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4.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Select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Apply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to all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or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Apply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if it is only to be used on a single slide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The information goes on the right-hand side of the page in the grey top bar.</a:t>
            </a:r>
          </a:p>
        </p:txBody>
      </p:sp>
      <p:sp>
        <p:nvSpPr>
          <p:cNvPr id="48" name="Text Box 48"/>
          <p:cNvSpPr txBox="1">
            <a:spLocks noChangeArrowheads="1"/>
          </p:cNvSpPr>
          <p:nvPr userDrawn="1"/>
        </p:nvSpPr>
        <p:spPr bwMode="auto">
          <a:xfrm>
            <a:off x="587375" y="5688880"/>
            <a:ext cx="189959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Create a new slide (2010 + 2013 and 2016 version) 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en-GB" altLang="da-DK" sz="8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on </a:t>
            </a: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Home</a:t>
            </a:r>
          </a:p>
        </p:txBody>
      </p:sp>
      <p:pic>
        <p:nvPicPr>
          <p:cNvPr id="49" name="Billede 40"/>
          <p:cNvPicPr>
            <a:picLocks noChangeAspect="1"/>
          </p:cNvPicPr>
          <p:nvPr userDrawn="1"/>
        </p:nvPicPr>
        <p:blipFill rotWithShape="1">
          <a:blip r:embed="rId3"/>
          <a:srcRect l="36944" r="2272" b="69429"/>
          <a:stretch/>
        </p:blipFill>
        <p:spPr>
          <a:xfrm>
            <a:off x="4157637" y="2896656"/>
            <a:ext cx="395416" cy="126627"/>
          </a:xfrm>
          <a:prstGeom prst="rect">
            <a:avLst/>
          </a:prstGeom>
        </p:spPr>
      </p:pic>
      <p:sp>
        <p:nvSpPr>
          <p:cNvPr id="50" name="Text Box 48"/>
          <p:cNvSpPr txBox="1">
            <a:spLocks noChangeArrowheads="1"/>
          </p:cNvSpPr>
          <p:nvPr userDrawn="1"/>
        </p:nvSpPr>
        <p:spPr bwMode="auto">
          <a:xfrm>
            <a:off x="2570384" y="2582327"/>
            <a:ext cx="1624241" cy="600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Replace slide type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en-GB" altLang="da-DK" sz="8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on </a:t>
            </a: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Home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Select 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Layout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to change the layout of your current slide.</a:t>
            </a:r>
          </a:p>
        </p:txBody>
      </p:sp>
      <p:sp>
        <p:nvSpPr>
          <p:cNvPr id="51" name="Text Box 48"/>
          <p:cNvSpPr txBox="1">
            <a:spLocks noChangeArrowheads="1"/>
          </p:cNvSpPr>
          <p:nvPr userDrawn="1"/>
        </p:nvSpPr>
        <p:spPr bwMode="auto">
          <a:xfrm>
            <a:off x="2570384" y="3315092"/>
            <a:ext cx="163462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Font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UCPH uses the font Microsoft New Tai Lue in PowerPoint.</a:t>
            </a:r>
            <a:endParaRPr lang="en-GB" altLang="da-DK" sz="8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52" name="Text Box 48"/>
          <p:cNvSpPr txBox="1">
            <a:spLocks noChangeArrowheads="1"/>
          </p:cNvSpPr>
          <p:nvPr userDrawn="1"/>
        </p:nvSpPr>
        <p:spPr bwMode="auto">
          <a:xfrm>
            <a:off x="4739114" y="1627125"/>
            <a:ext cx="1634624" cy="23391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Gridliness and Guides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see gridlines and guides</a:t>
            </a:r>
          </a:p>
          <a:p>
            <a:pPr marL="0" indent="0" eaLnBrk="1" hangingPunct="1">
              <a:lnSpc>
                <a:spcPct val="90000"/>
              </a:lnSpc>
              <a:spcAft>
                <a:spcPts val="600"/>
              </a:spcAft>
              <a:buNone/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Click on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View</a:t>
            </a:r>
          </a:p>
          <a:p>
            <a:pPr marL="0" indent="0" eaLnBrk="1" hangingPunct="1">
              <a:lnSpc>
                <a:spcPct val="90000"/>
              </a:lnSpc>
              <a:spcAft>
                <a:spcPts val="600"/>
              </a:spcAft>
              <a:buNone/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Gridlines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and/or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Guides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establish additional gridlines and guides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Hover the mouse over an existing gridline and click on the line (coordinates of the line are displayed)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Hold down the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CTRL key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while you move the location of the line (adds a new line).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Press Alt + F9 for a rapid display of gridlines</a:t>
            </a:r>
          </a:p>
        </p:txBody>
      </p:sp>
      <p:sp>
        <p:nvSpPr>
          <p:cNvPr id="53" name="Text Box 48"/>
          <p:cNvSpPr txBox="1">
            <a:spLocks noChangeArrowheads="1"/>
          </p:cNvSpPr>
          <p:nvPr userDrawn="1"/>
        </p:nvSpPr>
        <p:spPr bwMode="auto">
          <a:xfrm>
            <a:off x="4728822" y="4141417"/>
            <a:ext cx="1634624" cy="203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 picture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On layouts with picture placeholders: Click the icon and 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The text  ”Clik here to insert image” will not be visible in presentation mode.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You can find UCPH-images, which are adapted to and minimised to the 4:3 and 16:9 format via this link: </a:t>
            </a:r>
            <a:b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/>
              </a:rPr>
              <a:t>http://image.ku.dk/lightbox/211/13407586855728741badb20/</a:t>
            </a:r>
            <a:r>
              <a:rPr lang="en-GB" sz="800" b="0" baseline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/>
              </a:rPr>
              <a:t> </a:t>
            </a:r>
            <a:endParaRPr lang="en-GB" sz="800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Select slide show-view to activate the link.</a:t>
            </a:r>
          </a:p>
        </p:txBody>
      </p:sp>
      <p:sp>
        <p:nvSpPr>
          <p:cNvPr id="54" name="Text Box 48"/>
          <p:cNvSpPr txBox="1">
            <a:spLocks noChangeArrowheads="1"/>
          </p:cNvSpPr>
          <p:nvPr userDrawn="1"/>
        </p:nvSpPr>
        <p:spPr bwMode="auto">
          <a:xfrm>
            <a:off x="6691561" y="1640495"/>
            <a:ext cx="1634624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Image sizes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The optimal picture sizes are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4:3-format: 1.500 x 1.073 pixels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16:9-format: 1.500 x 818 pixels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Save the images in 72 dpi and in "jpg medium quality"</a:t>
            </a:r>
          </a:p>
        </p:txBody>
      </p:sp>
      <p:sp>
        <p:nvSpPr>
          <p:cNvPr id="55" name="Text Box 48"/>
          <p:cNvSpPr txBox="1">
            <a:spLocks noChangeArrowheads="1"/>
          </p:cNvSpPr>
          <p:nvPr userDrawn="1"/>
        </p:nvSpPr>
        <p:spPr bwMode="auto">
          <a:xfrm>
            <a:off x="6691561" y="2720006"/>
            <a:ext cx="1634624" cy="1920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Trimming pictures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. Click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Crop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change the image focus/size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If you want to scale the picture, hold the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SHIFT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button down while dragging in the image corners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3.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Right-click on the picture and 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Send to back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If you delete the picture and inserts a new, the picture may be in front of text and graphics. If this happens, you must select the image, right-click and 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Send to back</a:t>
            </a:r>
          </a:p>
        </p:txBody>
      </p:sp>
      <p:sp>
        <p:nvSpPr>
          <p:cNvPr id="56" name="Text Box 48"/>
          <p:cNvSpPr txBox="1">
            <a:spLocks noChangeArrowheads="1"/>
          </p:cNvSpPr>
          <p:nvPr userDrawn="1"/>
        </p:nvSpPr>
        <p:spPr bwMode="auto">
          <a:xfrm>
            <a:off x="6691561" y="4765322"/>
            <a:ext cx="1634624" cy="9941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Template colors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You can choose between a range of colors for backgrounds and graphs.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Right-click on the surface of which you want to change the color and then click on the paint can icon</a:t>
            </a:r>
          </a:p>
        </p:txBody>
      </p:sp>
      <p:sp>
        <p:nvSpPr>
          <p:cNvPr id="57" name="Text Box 48"/>
          <p:cNvSpPr txBox="1">
            <a:spLocks noChangeArrowheads="1"/>
          </p:cNvSpPr>
          <p:nvPr userDrawn="1"/>
        </p:nvSpPr>
        <p:spPr bwMode="auto">
          <a:xfrm>
            <a:off x="6691561" y="5815137"/>
            <a:ext cx="163462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Further information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See</a:t>
            </a:r>
            <a:r>
              <a:rPr lang="en-GB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</a:t>
            </a:r>
            <a:br>
              <a:rPr lang="en-GB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www.designguide.ku.dk/ku/</a:t>
            </a:r>
            <a:b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</a:b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skabeloner/powerpoint/</a:t>
            </a:r>
            <a:b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</a:b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praesentationer/</a:t>
            </a:r>
            <a:endParaRPr lang="en-GB" sz="800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</p:txBody>
      </p:sp>
      <p:pic>
        <p:nvPicPr>
          <p:cNvPr id="58" name="Billede 25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268044" y="4201412"/>
            <a:ext cx="257327" cy="275280"/>
          </a:xfrm>
          <a:prstGeom prst="rect">
            <a:avLst/>
          </a:prstGeom>
        </p:spPr>
      </p:pic>
      <p:pic>
        <p:nvPicPr>
          <p:cNvPr id="59" name="Billede 36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223538" y="2795378"/>
            <a:ext cx="288708" cy="275280"/>
          </a:xfrm>
          <a:prstGeom prst="rect">
            <a:avLst/>
          </a:prstGeom>
        </p:spPr>
      </p:pic>
      <p:pic>
        <p:nvPicPr>
          <p:cNvPr id="60" name="Billede 37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8241826" y="3187789"/>
            <a:ext cx="223122" cy="228843"/>
          </a:xfrm>
          <a:prstGeom prst="rect">
            <a:avLst/>
          </a:prstGeom>
        </p:spPr>
      </p:pic>
      <p:sp>
        <p:nvSpPr>
          <p:cNvPr id="61" name="Text Box 48"/>
          <p:cNvSpPr txBox="1">
            <a:spLocks noChangeArrowheads="1"/>
          </p:cNvSpPr>
          <p:nvPr userDrawn="1"/>
        </p:nvSpPr>
        <p:spPr bwMode="auto">
          <a:xfrm>
            <a:off x="2570384" y="1666128"/>
            <a:ext cx="1768136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Under the 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New slide 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button Click on the top part of the button to create a slide identical to the one selected. Click on the bottom part of the button to see a selection of possible layout choices</a:t>
            </a:r>
            <a:endParaRPr lang="en-GB" altLang="da-DK" sz="80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62" name="Picture 61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4271879" y="1743737"/>
            <a:ext cx="243186" cy="432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279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lar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8804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  <a:br>
              <a:rPr lang="en-GB" dirty="0"/>
            </a:br>
            <a:r>
              <a:rPr lang="en-GB" dirty="0"/>
              <a:t> </a:t>
            </a:r>
          </a:p>
        </p:txBody>
      </p:sp>
      <p:sp>
        <p:nvSpPr>
          <p:cNvPr id="2" name="Titel 2"/>
          <p:cNvSpPr>
            <a:spLocks noGrp="1"/>
          </p:cNvSpPr>
          <p:nvPr>
            <p:ph type="ctrTitle" hasCustomPrompt="1"/>
          </p:nvPr>
        </p:nvSpPr>
        <p:spPr>
          <a:xfrm>
            <a:off x="6243638" y="691815"/>
            <a:ext cx="5948362" cy="5474035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master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164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C8556FC4-408D-434F-B806-6794C0731CE5}" type="datetime1">
              <a:rPr lang="en-GB" smtClean="0"/>
              <a:t>07/10/2021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164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164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6622257" y="4053600"/>
            <a:ext cx="4979193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6622257" y="3007285"/>
            <a:ext cx="4979193" cy="726435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6622257" y="1020200"/>
            <a:ext cx="4977606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9034541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small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B8667F9C-DFC5-443F-A824-0B82CD2392C2}" type="datetime1">
              <a:rPr lang="en-GB" smtClean="0"/>
              <a:t>07/10/2021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6243638" y="2271092"/>
            <a:ext cx="5948362" cy="3895200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2448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9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6622257" y="4053600"/>
            <a:ext cx="4979193" cy="899766"/>
          </a:xfrm>
        </p:spPr>
        <p:txBody>
          <a:bodyPr r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6622258" y="2610941"/>
            <a:ext cx="4962920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629679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eal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8350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7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4" r="10628" b="7654"/>
          <a:stretch/>
        </p:blipFill>
        <p:spPr>
          <a:xfrm>
            <a:off x="1733575" y="-6016"/>
            <a:ext cx="10465859" cy="6858000"/>
          </a:xfrm>
          <a:prstGeom prst="rect">
            <a:avLst/>
          </a:prstGeom>
        </p:spPr>
      </p:pic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F595076C-D7DF-438D-8F3B-019473C5CBB5}" type="datetime1">
              <a:rPr lang="en-GB" smtClean="0"/>
              <a:t>07/10/2021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 hasCustomPrompt="1"/>
          </p:nvPr>
        </p:nvSpPr>
        <p:spPr>
          <a:xfrm>
            <a:off x="0" y="691815"/>
            <a:ext cx="5959476" cy="5474035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ct val="9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master</a:t>
            </a:r>
          </a:p>
        </p:txBody>
      </p:sp>
      <p:sp>
        <p:nvSpPr>
          <p:cNvPr id="37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88964" y="3007285"/>
            <a:ext cx="4946648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3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53600"/>
            <a:ext cx="4946649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587375" y="1020200"/>
            <a:ext cx="4946649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281795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eal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7"/>
          <p:cNvSpPr/>
          <p:nvPr userDrawn="1"/>
        </p:nvSpPr>
        <p:spPr>
          <a:xfrm>
            <a:off x="0" y="0"/>
            <a:ext cx="12198350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4" r="10628" b="7654"/>
          <a:stretch/>
        </p:blipFill>
        <p:spPr>
          <a:xfrm>
            <a:off x="1733575" y="-6016"/>
            <a:ext cx="10465859" cy="6858000"/>
          </a:xfrm>
          <a:prstGeom prst="rect">
            <a:avLst/>
          </a:prstGeom>
        </p:spPr>
      </p:pic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1A8FE306-C2F6-4A57-9B1E-3808C70DCDF2}" type="datetime1">
              <a:rPr lang="en-GB" smtClean="0"/>
              <a:t>07/10/2021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2271092"/>
            <a:ext cx="5959476" cy="3895200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53600"/>
            <a:ext cx="4946649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  <a:br>
              <a:rPr lang="en-GB" dirty="0"/>
            </a:br>
            <a:endParaRPr lang="en-GB" dirty="0"/>
          </a:p>
        </p:txBody>
      </p:sp>
      <p:sp>
        <p:nvSpPr>
          <p:cNvPr id="10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587375" y="2610941"/>
            <a:ext cx="4946649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6906823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3" y="620714"/>
            <a:ext cx="11012488" cy="865186"/>
          </a:xfrm>
        </p:spPr>
        <p:txBody>
          <a:bodyPr/>
          <a:lstStyle/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idx="1" hasCustomPrompt="1"/>
          </p:nvPr>
        </p:nvSpPr>
        <p:spPr>
          <a:xfrm>
            <a:off x="588963" y="1635125"/>
            <a:ext cx="11012488" cy="4675188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 marL="719138" indent="0">
              <a:buNone/>
              <a:defRPr/>
            </a:lvl4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A57D3-3A06-42DE-8329-4A599228B9A1}" type="datetime1">
              <a:rPr lang="en-GB" smtClean="0"/>
              <a:t>07/10/2021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96859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 and two content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4"/>
            <a:ext cx="11012486" cy="865186"/>
          </a:xfrm>
        </p:spPr>
        <p:txBody>
          <a:bodyPr/>
          <a:lstStyle/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88964" y="1635125"/>
            <a:ext cx="5358535" cy="4675187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endParaRPr lang="en-GB" dirty="0"/>
          </a:p>
        </p:txBody>
      </p:sp>
      <p:sp>
        <p:nvSpPr>
          <p:cNvPr id="4" name="Pladsholder til indhold 3"/>
          <p:cNvSpPr>
            <a:spLocks noGrp="1"/>
          </p:cNvSpPr>
          <p:nvPr>
            <p:ph sz="half" idx="2" hasCustomPrompt="1"/>
          </p:nvPr>
        </p:nvSpPr>
        <p:spPr>
          <a:xfrm>
            <a:off x="6244502" y="1635125"/>
            <a:ext cx="5356948" cy="4675187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 marL="719138" indent="0">
              <a:buNone/>
              <a:defRPr lang="da-DK" dirty="0" smtClean="0"/>
            </a:lvl4pPr>
            <a:lvl5pPr>
              <a:defRPr lang="da-DK" dirty="0"/>
            </a:lvl5pPr>
            <a:lvl8pPr marL="719138" indent="0">
              <a:buNone/>
              <a:defRPr/>
            </a:lvl8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07/10/2021</a:t>
            </a:fld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549679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6243639" y="1635125"/>
            <a:ext cx="5357812" cy="4675187"/>
          </a:xfrm>
          <a:blipFill>
            <a:blip r:embed="rId2"/>
            <a:stretch>
              <a:fillRect/>
            </a:stretch>
          </a:blipFill>
        </p:spPr>
        <p:txBody>
          <a:bodyPr lIns="0" tIns="2304000" rIns="0" anchor="t" anchorCtr="0"/>
          <a:lstStyle>
            <a:lvl1pPr marL="0" indent="0" algn="ct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5" y="620712"/>
            <a:ext cx="11012486" cy="865187"/>
          </a:xfrm>
        </p:spPr>
        <p:txBody>
          <a:bodyPr/>
          <a:lstStyle/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88964" y="1635125"/>
            <a:ext cx="5359398" cy="4675188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  <a:lvl5pPr>
              <a:defRPr lang="da-DK" dirty="0"/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36EBD-A59D-4A63-8430-010EAF79E64E}" type="datetime1">
              <a:rPr lang="en-GB" smtClean="0"/>
              <a:t>07/10/2021</a:t>
            </a:fld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17783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itel 1"/>
          <p:cNvSpPr>
            <a:spLocks noGrp="1"/>
          </p:cNvSpPr>
          <p:nvPr>
            <p:ph type="title"/>
          </p:nvPr>
        </p:nvSpPr>
        <p:spPr>
          <a:xfrm>
            <a:off x="588965" y="620714"/>
            <a:ext cx="11012486" cy="8651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a-DK" dirty="0" err="1"/>
              <a:t>Click</a:t>
            </a:r>
            <a:r>
              <a:rPr lang="da-DK" dirty="0"/>
              <a:t> to </a:t>
            </a:r>
            <a:r>
              <a:rPr lang="da-DK" dirty="0" err="1"/>
              <a:t>add</a:t>
            </a:r>
            <a:r>
              <a:rPr lang="da-DK" dirty="0"/>
              <a:t> </a:t>
            </a:r>
            <a:r>
              <a:rPr lang="da-DK" dirty="0" err="1"/>
              <a:t>title</a:t>
            </a:r>
            <a:endParaRPr lang="da-DK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588964" y="1635125"/>
            <a:ext cx="11012487" cy="467518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a-DK" dirty="0" err="1"/>
              <a:t>Click</a:t>
            </a:r>
            <a:r>
              <a:rPr lang="da-DK" dirty="0"/>
              <a:t> to </a:t>
            </a:r>
            <a:r>
              <a:rPr lang="da-DK" dirty="0" err="1"/>
              <a:t>add</a:t>
            </a:r>
            <a:r>
              <a:rPr lang="da-DK" dirty="0"/>
              <a:t> </a:t>
            </a:r>
            <a:r>
              <a:rPr lang="da-DK" dirty="0" err="1"/>
              <a:t>text</a:t>
            </a:r>
            <a:endParaRPr lang="da-DK" dirty="0"/>
          </a:p>
          <a:p>
            <a:pPr lvl="1"/>
            <a:r>
              <a:rPr lang="da-DK" dirty="0"/>
              <a:t>2</a:t>
            </a:r>
          </a:p>
          <a:p>
            <a:pPr lvl="2"/>
            <a:r>
              <a:rPr lang="da-DK" dirty="0"/>
              <a:t>3</a:t>
            </a:r>
          </a:p>
          <a:p>
            <a:pPr lvl="3"/>
            <a:r>
              <a:rPr lang="da-DK" dirty="0"/>
              <a:t>4</a:t>
            </a:r>
          </a:p>
          <a:p>
            <a:pPr lvl="4"/>
            <a:r>
              <a:rPr lang="da-DK" dirty="0"/>
              <a:t>5</a:t>
            </a:r>
          </a:p>
          <a:p>
            <a:pPr lvl="5"/>
            <a:r>
              <a:rPr lang="da-DK" dirty="0"/>
              <a:t>6</a:t>
            </a:r>
          </a:p>
          <a:p>
            <a:pPr lvl="6"/>
            <a:r>
              <a:rPr lang="da-DK" dirty="0"/>
              <a:t>7</a:t>
            </a:r>
          </a:p>
          <a:p>
            <a:pPr lvl="7"/>
            <a:r>
              <a:rPr lang="da-DK" dirty="0"/>
              <a:t>8</a:t>
            </a:r>
          </a:p>
          <a:p>
            <a:pPr lvl="8"/>
            <a:r>
              <a:rPr lang="da-DK" dirty="0"/>
              <a:t>9</a:t>
            </a:r>
          </a:p>
        </p:txBody>
      </p:sp>
      <p:sp>
        <p:nvSpPr>
          <p:cNvPr id="7" name="Rectangle 19"/>
          <p:cNvSpPr/>
          <p:nvPr userDrawn="1"/>
        </p:nvSpPr>
        <p:spPr>
          <a:xfrm>
            <a:off x="0" y="2"/>
            <a:ext cx="12192000" cy="332655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EEEFEE">
                  <a:alpha val="93000"/>
                </a:srgbClr>
              </a:gs>
            </a:gsLst>
            <a:lin ang="5400000" scaled="0"/>
            <a:tileRect/>
          </a:gradFill>
          <a:ln w="381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3"/>
          </p:nvPr>
        </p:nvSpPr>
        <p:spPr>
          <a:xfrm>
            <a:off x="3236495" y="85745"/>
            <a:ext cx="6981162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4"/>
          </p:nvPr>
        </p:nvSpPr>
        <p:spPr>
          <a:xfrm>
            <a:off x="11219691" y="85745"/>
            <a:ext cx="381759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2"/>
          </p:nvPr>
        </p:nvSpPr>
        <p:spPr>
          <a:xfrm>
            <a:off x="10329111" y="85745"/>
            <a:ext cx="814976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fld id="{22039412-A1D7-4F56-B074-5441266AA9AA}" type="datetime1">
              <a:rPr lang="da-DK" smtClean="0"/>
              <a:t>07.10.2021</a:t>
            </a:fld>
            <a:endParaRPr lang="da-DK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4"/>
          <a:srcRect l="12043" t="11448" r="17199" b="13844"/>
          <a:stretch/>
        </p:blipFill>
        <p:spPr>
          <a:xfrm>
            <a:off x="335534" y="63578"/>
            <a:ext cx="166516" cy="211296"/>
          </a:xfrm>
          <a:prstGeom prst="rect">
            <a:avLst/>
          </a:prstGeom>
        </p:spPr>
      </p:pic>
      <p:pic>
        <p:nvPicPr>
          <p:cNvPr id="13" name="Picture 27"/>
          <p:cNvPicPr>
            <a:picLocks noChangeAspect="1"/>
          </p:cNvPicPr>
          <p:nvPr userDrawn="1"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94" y="96467"/>
            <a:ext cx="2332648" cy="159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620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4" r:id="rId2"/>
    <p:sldLayoutId id="2147483673" r:id="rId3"/>
    <p:sldLayoutId id="2147483671" r:id="rId4"/>
    <p:sldLayoutId id="2147483659" r:id="rId5"/>
    <p:sldLayoutId id="2147483672" r:id="rId6"/>
    <p:sldLayoutId id="2147483660" r:id="rId7"/>
    <p:sldLayoutId id="2147483662" r:id="rId8"/>
    <p:sldLayoutId id="2147483684" r:id="rId9"/>
    <p:sldLayoutId id="2147483685" r:id="rId10"/>
    <p:sldLayoutId id="2147483677" r:id="rId11"/>
    <p:sldLayoutId id="2147483675" r:id="rId12"/>
    <p:sldLayoutId id="2147483676" r:id="rId13"/>
    <p:sldLayoutId id="2147483678" r:id="rId14"/>
    <p:sldLayoutId id="2147483681" r:id="rId15"/>
    <p:sldLayoutId id="2147483682" r:id="rId16"/>
    <p:sldLayoutId id="2147483683" r:id="rId17"/>
    <p:sldLayoutId id="2147483687" r:id="rId18"/>
    <p:sldLayoutId id="2147483664" r:id="rId19"/>
    <p:sldLayoutId id="2147483665" r:id="rId20"/>
    <p:sldLayoutId id="2147483689" r:id="rId21"/>
    <p:sldLayoutId id="2147483688" r:id="rId22"/>
  </p:sldLayoutIdLst>
  <p:hf hdr="0" ft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000" kern="1200" spc="6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lang="da-DK" sz="24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1pPr>
      <a:lvl2pPr marL="719138" marR="0" indent="-358775" algn="l" defTabSz="914400" rtl="0" eaLnBrk="1" fontAlgn="auto" latinLnBrk="0" hangingPunct="1">
        <a:lnSpc>
          <a:spcPct val="100000"/>
        </a:lnSpc>
        <a:spcBef>
          <a:spcPts val="5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lang="da-DK" sz="20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1073150" indent="-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baseline="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719138" indent="354013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lang="da-DK" sz="18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7pPr>
      <a:lvl8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8pPr>
      <a:lvl9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70" userDrawn="1">
          <p15:clr>
            <a:srgbClr val="F26B43"/>
          </p15:clr>
        </p15:guide>
        <p15:guide id="2" pos="7307" userDrawn="1">
          <p15:clr>
            <a:srgbClr val="F26B43"/>
          </p15:clr>
        </p15:guide>
        <p15:guide id="3" orient="horz" pos="391" userDrawn="1">
          <p15:clr>
            <a:srgbClr val="F26B43"/>
          </p15:clr>
        </p15:guide>
        <p15:guide id="4" orient="horz" pos="935" userDrawn="1">
          <p15:clr>
            <a:srgbClr val="F26B43"/>
          </p15:clr>
        </p15:guide>
        <p15:guide id="5" pos="371" userDrawn="1">
          <p15:clr>
            <a:srgbClr val="F26B43"/>
          </p15:clr>
        </p15:guide>
        <p15:guide id="6" pos="7308" userDrawn="1">
          <p15:clr>
            <a:srgbClr val="F26B43"/>
          </p15:clr>
        </p15:guide>
        <p15:guide id="7" orient="horz" pos="1026" userDrawn="1">
          <p15:clr>
            <a:srgbClr val="F26B43"/>
          </p15:clr>
        </p15:guide>
        <p15:guide id="8" orient="horz" pos="397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Jon Sporring</a:t>
            </a:r>
          </a:p>
          <a:p>
            <a:r>
              <a:rPr lang="en-GB" dirty="0"/>
              <a:t>Department of Computer Science</a:t>
            </a:r>
          </a:p>
          <a:p>
            <a:r>
              <a:rPr lang="en-GB" dirty="0"/>
              <a:t>2021/10/07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587375" y="1020200"/>
            <a:ext cx="4946649" cy="1784200"/>
          </a:xfrm>
        </p:spPr>
        <p:txBody>
          <a:bodyPr/>
          <a:lstStyle/>
          <a:p>
            <a:r>
              <a:rPr lang="en-US" dirty="0" err="1"/>
              <a:t>Introduktion</a:t>
            </a:r>
            <a:r>
              <a:rPr lang="en-US" dirty="0"/>
              <a:t> </a:t>
            </a:r>
            <a:r>
              <a:rPr lang="en-US" dirty="0" err="1"/>
              <a:t>til</a:t>
            </a:r>
            <a:r>
              <a:rPr lang="en-US" dirty="0"/>
              <a:t> </a:t>
            </a:r>
            <a:r>
              <a:rPr lang="en-US" dirty="0" err="1"/>
              <a:t>Programmering</a:t>
            </a:r>
            <a:r>
              <a:rPr lang="en-US" dirty="0"/>
              <a:t> </a:t>
            </a:r>
            <a:r>
              <a:rPr lang="en-US" dirty="0" err="1"/>
              <a:t>og</a:t>
            </a:r>
            <a:r>
              <a:rPr lang="en-US" dirty="0"/>
              <a:t> </a:t>
            </a:r>
            <a:r>
              <a:rPr lang="en-US" dirty="0" err="1"/>
              <a:t>Problemløsning</a:t>
            </a:r>
            <a:r>
              <a:rPr lang="en-US" dirty="0"/>
              <a:t> (</a:t>
            </a:r>
            <a:r>
              <a:rPr lang="en-US" dirty="0" err="1"/>
              <a:t>PoP</a:t>
            </a:r>
            <a:r>
              <a:rPr lang="en-US" dirty="0"/>
              <a:t>)</a:t>
            </a:r>
            <a:endParaRPr lang="en-GB" dirty="0"/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3A5D2-2426-4AED-8EAE-579EFD31C46A}" type="datetime1">
              <a:rPr lang="en-GB" smtClean="0"/>
              <a:t>07/10/2021</a:t>
            </a:fld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pPr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3493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9DB03-32A7-EC42-99F3-A130468EE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Hvor</a:t>
            </a:r>
            <a:r>
              <a:rPr lang="en-GB" dirty="0"/>
              <a:t> lang </a:t>
            </a:r>
            <a:r>
              <a:rPr lang="en-GB" dirty="0" err="1"/>
              <a:t>tid</a:t>
            </a:r>
            <a:r>
              <a:rPr lang="en-GB" dirty="0"/>
              <a:t> </a:t>
            </a:r>
            <a:r>
              <a:rPr lang="en-GB" dirty="0" err="1"/>
              <a:t>tager</a:t>
            </a:r>
            <a:r>
              <a:rPr lang="en-GB" dirty="0"/>
              <a:t> det?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7C2FA6-3658-AC42-80C6-C04475DD2E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07/10/2021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32AF7F-A07B-B748-ACBD-664D592F3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10</a:t>
            </a:fld>
            <a:endParaRPr lang="en-GB" dirty="0"/>
          </a:p>
        </p:txBody>
      </p:sp>
      <p:pic>
        <p:nvPicPr>
          <p:cNvPr id="20" name="Content Placeholder 19" descr="Text&#10;&#10;Description automatically generated">
            <a:extLst>
              <a:ext uri="{FF2B5EF4-FFF2-40B4-BE49-F238E27FC236}">
                <a16:creationId xmlns:a16="http://schemas.microsoft.com/office/drawing/2014/main" id="{BC5AE541-B4E7-1A46-86E3-0C8CBAA1DBD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629632" y="1053307"/>
            <a:ext cx="6322882" cy="6260280"/>
          </a:xfrm>
        </p:spPr>
      </p:pic>
      <p:pic>
        <p:nvPicPr>
          <p:cNvPr id="18" name="Content Placeholder 17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693CF735-6027-254C-B984-1C38E7FD475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0" y="1053307"/>
            <a:ext cx="6243104" cy="6181292"/>
          </a:xfrm>
        </p:spPr>
      </p:pic>
    </p:spTree>
    <p:extLst>
      <p:ext uri="{BB962C8B-B14F-4D97-AF65-F5344CB8AC3E}">
        <p14:creationId xmlns:p14="http://schemas.microsoft.com/office/powerpoint/2010/main" val="8751392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9DB03-32A7-EC42-99F3-A130468EE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Spørgsmål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7C2FA6-3658-AC42-80C6-C04475DD2E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07/10/2021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32AF7F-A07B-B748-ACBD-664D592F3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11</a:t>
            </a:fld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F1DB75-5AD4-7343-A509-76F60A740F1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97E48E6-71E9-EE46-96B7-DA50D0E2489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035553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9BBE5-FD1A-3F44-8AA8-4EC524041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4" y="526121"/>
            <a:ext cx="11012486" cy="865186"/>
          </a:xfrm>
        </p:spPr>
        <p:txBody>
          <a:bodyPr/>
          <a:lstStyle/>
          <a:p>
            <a:r>
              <a:rPr lang="en-US" dirty="0" err="1"/>
              <a:t>Hvor</a:t>
            </a:r>
            <a:r>
              <a:rPr lang="en-US" dirty="0"/>
              <a:t> </a:t>
            </a:r>
            <a:r>
              <a:rPr lang="en-US" dirty="0" err="1"/>
              <a:t>langt</a:t>
            </a:r>
            <a:r>
              <a:rPr lang="en-US" dirty="0"/>
              <a:t> er I </a:t>
            </a:r>
            <a:r>
              <a:rPr lang="en-US" dirty="0" err="1"/>
              <a:t>kommet</a:t>
            </a:r>
            <a:r>
              <a:rPr lang="en-US" dirty="0"/>
              <a:t> med </a:t>
            </a:r>
            <a:r>
              <a:rPr lang="en-US" dirty="0" err="1"/>
              <a:t>materialet</a:t>
            </a:r>
            <a:r>
              <a:rPr lang="en-US" dirty="0"/>
              <a:t>?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56156C-CEF3-8445-B51E-102328F8D3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07/10/2021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BBE569-2702-8F46-A65E-5D3452A9D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2</a:t>
            </a:fld>
            <a:endParaRPr lang="en-GB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A084422-402A-0B40-B32D-C5C427B9CB49}"/>
              </a:ext>
            </a:extLst>
          </p:cNvPr>
          <p:cNvSpPr/>
          <p:nvPr/>
        </p:nvSpPr>
        <p:spPr>
          <a:xfrm>
            <a:off x="2686178" y="2448539"/>
            <a:ext cx="5809640" cy="584775"/>
          </a:xfrm>
          <a:prstGeom prst="rect">
            <a:avLst/>
          </a:prstGeom>
          <a:ln w="6350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GB" sz="3200" dirty="0"/>
              <a:t>https://</a:t>
            </a:r>
            <a:r>
              <a:rPr lang="en-GB" sz="3200" dirty="0" err="1"/>
              <a:t>tinyurl.com</a:t>
            </a:r>
            <a:r>
              <a:rPr lang="en-GB" sz="3200" dirty="0"/>
              <a:t>/mtx48bbp</a:t>
            </a:r>
          </a:p>
        </p:txBody>
      </p:sp>
    </p:spTree>
    <p:extLst>
      <p:ext uri="{BB962C8B-B14F-4D97-AF65-F5344CB8AC3E}">
        <p14:creationId xmlns:p14="http://schemas.microsoft.com/office/powerpoint/2010/main" val="39594223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9BBE5-FD1A-3F44-8AA8-4EC524041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4" y="526121"/>
            <a:ext cx="11012486" cy="865186"/>
          </a:xfrm>
        </p:spPr>
        <p:txBody>
          <a:bodyPr/>
          <a:lstStyle/>
          <a:p>
            <a:r>
              <a:rPr lang="en-US" dirty="0" err="1"/>
              <a:t>Hvad</a:t>
            </a:r>
            <a:r>
              <a:rPr lang="en-US" dirty="0"/>
              <a:t> er </a:t>
            </a:r>
            <a:r>
              <a:rPr lang="en-US" dirty="0" err="1"/>
              <a:t>værdien</a:t>
            </a:r>
            <a:r>
              <a:rPr lang="en-US" dirty="0"/>
              <a:t> </a:t>
            </a:r>
            <a:r>
              <a:rPr lang="en-US" dirty="0" err="1"/>
              <a:t>og</a:t>
            </a:r>
            <a:r>
              <a:rPr lang="en-US" dirty="0"/>
              <a:t> </a:t>
            </a:r>
            <a:r>
              <a:rPr lang="en-US" dirty="0" err="1"/>
              <a:t>typen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56156C-CEF3-8445-B51E-102328F8D3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07/10/2021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BBE569-2702-8F46-A65E-5D3452A9D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3</a:t>
            </a:fld>
            <a:endParaRPr lang="en-GB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A084422-402A-0B40-B32D-C5C427B9CB49}"/>
              </a:ext>
            </a:extLst>
          </p:cNvPr>
          <p:cNvSpPr/>
          <p:nvPr/>
        </p:nvSpPr>
        <p:spPr>
          <a:xfrm>
            <a:off x="2686178" y="2448539"/>
            <a:ext cx="5809640" cy="584775"/>
          </a:xfrm>
          <a:prstGeom prst="rect">
            <a:avLst/>
          </a:prstGeom>
          <a:ln w="6350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GB" sz="3200" dirty="0"/>
              <a:t>https://</a:t>
            </a:r>
            <a:r>
              <a:rPr lang="en-GB" sz="3200" dirty="0" err="1"/>
              <a:t>tinyurl.com</a:t>
            </a:r>
            <a:r>
              <a:rPr lang="en-GB" sz="3200" dirty="0"/>
              <a:t>/4ethtv6t</a:t>
            </a:r>
          </a:p>
        </p:txBody>
      </p:sp>
    </p:spTree>
    <p:extLst>
      <p:ext uri="{BB962C8B-B14F-4D97-AF65-F5344CB8AC3E}">
        <p14:creationId xmlns:p14="http://schemas.microsoft.com/office/powerpoint/2010/main" val="24403666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EFAB36-D63C-F844-B604-61B2D07EF3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07/10/2021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205EAE-FB12-3643-89D1-A2EDC1AE1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4</a:t>
            </a:fld>
            <a:endParaRPr lang="en-GB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198CC8D-50B2-9941-B86A-13255A121061}"/>
              </a:ext>
            </a:extLst>
          </p:cNvPr>
          <p:cNvSpPr txBox="1">
            <a:spLocks/>
          </p:cNvSpPr>
          <p:nvPr/>
        </p:nvSpPr>
        <p:spPr>
          <a:xfrm>
            <a:off x="459829" y="365127"/>
            <a:ext cx="10515600" cy="39959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000" kern="1200" spc="6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Arrays vs. lists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DD46943-E192-B241-8132-019C321E3113}"/>
              </a:ext>
            </a:extLst>
          </p:cNvPr>
          <p:cNvSpPr/>
          <p:nvPr/>
        </p:nvSpPr>
        <p:spPr>
          <a:xfrm>
            <a:off x="3187551" y="5908098"/>
            <a:ext cx="5809640" cy="584775"/>
          </a:xfrm>
          <a:prstGeom prst="rect">
            <a:avLst/>
          </a:prstGeom>
          <a:ln w="6350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GB" sz="3200" dirty="0"/>
              <a:t>https://</a:t>
            </a:r>
            <a:r>
              <a:rPr lang="en-GB" sz="3200" dirty="0" err="1"/>
              <a:t>tinyurl.com</a:t>
            </a:r>
            <a:r>
              <a:rPr lang="en-GB" sz="3200" dirty="0"/>
              <a:t>/549mne7x</a:t>
            </a:r>
            <a:endParaRPr lang="en-DK" sz="3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A37A23-7308-F846-A001-9B5C731C949E}"/>
              </a:ext>
            </a:extLst>
          </p:cNvPr>
          <p:cNvSpPr txBox="1"/>
          <p:nvPr/>
        </p:nvSpPr>
        <p:spPr>
          <a:xfrm>
            <a:off x="1227221" y="206943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DK" dirty="0"/>
          </a:p>
        </p:txBody>
      </p:sp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1A164B5C-4277-6E42-A76B-2474753A43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010" y="1773926"/>
            <a:ext cx="4445000" cy="3911600"/>
          </a:xfrm>
          <a:prstGeom prst="rect">
            <a:avLst/>
          </a:prstGeom>
        </p:spPr>
      </p:pic>
      <p:pic>
        <p:nvPicPr>
          <p:cNvPr id="14" name="Picture 13" descr="Text&#10;&#10;Description automatically generated">
            <a:extLst>
              <a:ext uri="{FF2B5EF4-FFF2-40B4-BE49-F238E27FC236}">
                <a16:creationId xmlns:a16="http://schemas.microsoft.com/office/drawing/2014/main" id="{C957E5FD-695B-0946-B85B-48A26FD035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9779" y="1773926"/>
            <a:ext cx="4445000" cy="39116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7D090F2-27D8-1444-B2D2-BA7DC9BEF3DA}"/>
              </a:ext>
            </a:extLst>
          </p:cNvPr>
          <p:cNvSpPr txBox="1"/>
          <p:nvPr/>
        </p:nvSpPr>
        <p:spPr>
          <a:xfrm>
            <a:off x="1225485" y="1404594"/>
            <a:ext cx="28825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Hvad skriver programmet?</a:t>
            </a:r>
          </a:p>
        </p:txBody>
      </p:sp>
    </p:spTree>
    <p:extLst>
      <p:ext uri="{BB962C8B-B14F-4D97-AF65-F5344CB8AC3E}">
        <p14:creationId xmlns:p14="http://schemas.microsoft.com/office/powerpoint/2010/main" val="4109141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EFAB36-D63C-F844-B604-61B2D07EF3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07/10/2021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205EAE-FB12-3643-89D1-A2EDC1AE1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5</a:t>
            </a:fld>
            <a:endParaRPr lang="en-GB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198CC8D-50B2-9941-B86A-13255A121061}"/>
              </a:ext>
            </a:extLst>
          </p:cNvPr>
          <p:cNvSpPr txBox="1">
            <a:spLocks/>
          </p:cNvSpPr>
          <p:nvPr/>
        </p:nvSpPr>
        <p:spPr>
          <a:xfrm>
            <a:off x="459829" y="365127"/>
            <a:ext cx="10515600" cy="39959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000" kern="1200" spc="6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err="1"/>
              <a:t>Funktioner</a:t>
            </a:r>
            <a:r>
              <a:rPr lang="en-GB" dirty="0"/>
              <a:t> </a:t>
            </a:r>
            <a:r>
              <a:rPr lang="en-GB" dirty="0" err="1"/>
              <a:t>som</a:t>
            </a:r>
            <a:r>
              <a:rPr lang="en-GB" dirty="0"/>
              <a:t> </a:t>
            </a:r>
            <a:r>
              <a:rPr lang="en-GB" dirty="0" err="1"/>
              <a:t>argumenter</a:t>
            </a:r>
            <a:r>
              <a:rPr lang="en-GB" dirty="0"/>
              <a:t> </a:t>
            </a:r>
            <a:r>
              <a:rPr lang="en-GB" dirty="0" err="1"/>
              <a:t>og</a:t>
            </a:r>
            <a:r>
              <a:rPr lang="en-GB" dirty="0"/>
              <a:t> </a:t>
            </a:r>
            <a:r>
              <a:rPr lang="en-GB" dirty="0" err="1"/>
              <a:t>returværdi</a:t>
            </a:r>
            <a:endParaRPr lang="en-GB" dirty="0"/>
          </a:p>
        </p:txBody>
      </p:sp>
      <p:pic>
        <p:nvPicPr>
          <p:cNvPr id="9" name="Picture 8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899ED4A6-95C8-CD48-A037-A3A11F68BA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9714" y="564924"/>
            <a:ext cx="7200900" cy="3911600"/>
          </a:xfrm>
          <a:prstGeom prst="rect">
            <a:avLst/>
          </a:prstGeom>
        </p:spPr>
      </p:pic>
      <p:pic>
        <p:nvPicPr>
          <p:cNvPr id="19" name="Picture 18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7EC66F90-AB4C-7642-8F4B-976D428FE1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1785" y="3429000"/>
            <a:ext cx="7200900" cy="3911600"/>
          </a:xfrm>
          <a:prstGeom prst="rect">
            <a:avLst/>
          </a:prstGeom>
        </p:spPr>
      </p:pic>
      <p:pic>
        <p:nvPicPr>
          <p:cNvPr id="23" name="Picture 2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F8900F6A-211D-584A-A83F-BB126C7A56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85678" y="564924"/>
            <a:ext cx="7200900" cy="3911600"/>
          </a:xfrm>
          <a:prstGeom prst="rect">
            <a:avLst/>
          </a:prstGeom>
        </p:spPr>
      </p:pic>
      <p:pic>
        <p:nvPicPr>
          <p:cNvPr id="25" name="Picture 2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8E6FE385-2E0B-044D-A099-CDCC4BCEDD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585678" y="3429000"/>
            <a:ext cx="7200900" cy="391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193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B4065295-76CC-5A48-8189-453B546E47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5343" y="4028523"/>
            <a:ext cx="5883369" cy="3195904"/>
          </a:xfrm>
          <a:prstGeom prst="rect">
            <a:avLst/>
          </a:prstGeom>
        </p:spPr>
      </p:pic>
      <p:pic>
        <p:nvPicPr>
          <p:cNvPr id="32" name="Picture 31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08437D0D-98A5-C241-B076-A8720A1F81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5345" y="655490"/>
            <a:ext cx="5883368" cy="3195904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EFAB36-D63C-F844-B604-61B2D07EF3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07/10/2021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205EAE-FB12-3643-89D1-A2EDC1AE1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6</a:t>
            </a:fld>
            <a:endParaRPr lang="en-GB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198CC8D-50B2-9941-B86A-13255A121061}"/>
              </a:ext>
            </a:extLst>
          </p:cNvPr>
          <p:cNvSpPr txBox="1">
            <a:spLocks/>
          </p:cNvSpPr>
          <p:nvPr/>
        </p:nvSpPr>
        <p:spPr>
          <a:xfrm>
            <a:off x="459829" y="365127"/>
            <a:ext cx="10515600" cy="39959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000" kern="1200" spc="6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err="1"/>
              <a:t>List.fold</a:t>
            </a:r>
            <a:r>
              <a:rPr lang="en-GB" dirty="0"/>
              <a:t> </a:t>
            </a:r>
            <a:r>
              <a:rPr lang="en-GB" dirty="0" err="1"/>
              <a:t>og</a:t>
            </a:r>
            <a:r>
              <a:rPr lang="en-GB" dirty="0"/>
              <a:t> </a:t>
            </a:r>
            <a:r>
              <a:rPr lang="en-GB" dirty="0" err="1"/>
              <a:t>List.foldBack</a:t>
            </a:r>
            <a:endParaRPr lang="en-GB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A3F6F5D-D09A-424C-806C-1B5A74F238A6}"/>
              </a:ext>
            </a:extLst>
          </p:cNvPr>
          <p:cNvSpPr txBox="1"/>
          <p:nvPr/>
        </p:nvSpPr>
        <p:spPr>
          <a:xfrm>
            <a:off x="932329" y="1470212"/>
            <a:ext cx="1718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Hvad er typen?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656501-7AA2-114D-9BD5-5E4980B99175}"/>
              </a:ext>
            </a:extLst>
          </p:cNvPr>
          <p:cNvSpPr txBox="1"/>
          <p:nvPr/>
        </p:nvSpPr>
        <p:spPr>
          <a:xfrm>
            <a:off x="1147483" y="1839544"/>
            <a:ext cx="5925020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% </a:t>
            </a:r>
            <a:r>
              <a:rPr lang="en-GB" dirty="0" err="1"/>
              <a:t>fsharpi</a:t>
            </a:r>
            <a:endParaRPr lang="en-GB" dirty="0"/>
          </a:p>
          <a:p>
            <a:endParaRPr lang="en-GB" dirty="0"/>
          </a:p>
          <a:p>
            <a:r>
              <a:rPr lang="en-GB" dirty="0"/>
              <a:t>Microsoft (R) F# Interactive version 11.0.0.0 for F# 5.0</a:t>
            </a:r>
          </a:p>
          <a:p>
            <a:r>
              <a:rPr lang="en-GB" dirty="0"/>
              <a:t>Copyright (c) Microsoft Corporation. All Rights Reserved.</a:t>
            </a:r>
          </a:p>
          <a:p>
            <a:endParaRPr lang="en-GB" dirty="0"/>
          </a:p>
          <a:p>
            <a:r>
              <a:rPr lang="en-GB" dirty="0"/>
              <a:t>For help type #help;;</a:t>
            </a:r>
          </a:p>
          <a:p>
            <a:endParaRPr lang="en-GB" dirty="0"/>
          </a:p>
          <a:p>
            <a:r>
              <a:rPr lang="en-GB" dirty="0"/>
              <a:t>&gt; </a:t>
            </a:r>
            <a:r>
              <a:rPr lang="en-GB" dirty="0" err="1"/>
              <a:t>List.fold</a:t>
            </a:r>
            <a:r>
              <a:rPr lang="en-GB" dirty="0"/>
              <a:t>;;  </a:t>
            </a:r>
          </a:p>
          <a:p>
            <a:r>
              <a:rPr lang="en-GB" dirty="0" err="1"/>
              <a:t>val</a:t>
            </a:r>
            <a:r>
              <a:rPr lang="en-GB" dirty="0"/>
              <a:t> it : (('a -&gt; 'b -&gt; 'a) -&gt; 'a -&gt; 'b list -&gt; 'a)</a:t>
            </a:r>
          </a:p>
          <a:p>
            <a:r>
              <a:rPr lang="en-GB" dirty="0"/>
              <a:t>&gt; </a:t>
            </a:r>
            <a:r>
              <a:rPr lang="en-GB" dirty="0" err="1"/>
              <a:t>List.foldBack</a:t>
            </a:r>
            <a:r>
              <a:rPr lang="en-GB" dirty="0"/>
              <a:t>;;</a:t>
            </a:r>
          </a:p>
          <a:p>
            <a:r>
              <a:rPr lang="en-GB" dirty="0" err="1"/>
              <a:t>val</a:t>
            </a:r>
            <a:r>
              <a:rPr lang="en-GB" dirty="0"/>
              <a:t> it : (('a -&gt; 'b -&gt; 'b) -&gt; 'a list -&gt; 'b -&gt; 'b)</a:t>
            </a:r>
          </a:p>
          <a:p>
            <a:endParaRPr lang="en-DK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52A20F4-D3C3-5A41-80F2-0D530F9C483E}"/>
              </a:ext>
            </a:extLst>
          </p:cNvPr>
          <p:cNvCxnSpPr>
            <a:cxnSpLocks/>
          </p:cNvCxnSpPr>
          <p:nvPr/>
        </p:nvCxnSpPr>
        <p:spPr>
          <a:xfrm flipH="1">
            <a:off x="2194560" y="3352800"/>
            <a:ext cx="2082800" cy="762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716DABE-60ED-B64C-B1BB-1A0F741E2738}"/>
              </a:ext>
            </a:extLst>
          </p:cNvPr>
          <p:cNvCxnSpPr>
            <a:cxnSpLocks/>
          </p:cNvCxnSpPr>
          <p:nvPr/>
        </p:nvCxnSpPr>
        <p:spPr>
          <a:xfrm flipH="1">
            <a:off x="2804160" y="3352800"/>
            <a:ext cx="1473200" cy="762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F834C9BF-E0B5-B94A-A4F3-06D8309C0209}"/>
              </a:ext>
            </a:extLst>
          </p:cNvPr>
          <p:cNvSpPr txBox="1"/>
          <p:nvPr/>
        </p:nvSpPr>
        <p:spPr>
          <a:xfrm>
            <a:off x="4277360" y="3168134"/>
            <a:ext cx="2327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1"/>
                </a:solidFill>
              </a:rPr>
              <a:t>V</a:t>
            </a:r>
            <a:r>
              <a:rPr lang="en-DK" dirty="0">
                <a:solidFill>
                  <a:schemeClr val="accent1"/>
                </a:solidFill>
              </a:rPr>
              <a:t>ilkårlig type ‘a og ‘b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D7791CD-45A3-F843-9D9C-6512DEDCF8F4}"/>
              </a:ext>
            </a:extLst>
          </p:cNvPr>
          <p:cNvSpPr txBox="1"/>
          <p:nvPr/>
        </p:nvSpPr>
        <p:spPr>
          <a:xfrm>
            <a:off x="7359318" y="372935"/>
            <a:ext cx="3982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dirty="0"/>
              <a:t>List.fold tager en funktion f a b -&gt; a, a, en liste af b og returnerer a typer. 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178CEBF-8B18-2843-A49E-4EB566F3A329}"/>
              </a:ext>
            </a:extLst>
          </p:cNvPr>
          <p:cNvSpPr txBox="1"/>
          <p:nvPr/>
        </p:nvSpPr>
        <p:spPr>
          <a:xfrm>
            <a:off x="7354110" y="3725735"/>
            <a:ext cx="43143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dirty="0"/>
              <a:t>List.foldBack tager en funktion f a b -&gt; b, en liste af a, b og returnerer b.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A643E42-AD14-524F-B801-421D7CA0D85D}"/>
              </a:ext>
            </a:extLst>
          </p:cNvPr>
          <p:cNvSpPr txBox="1"/>
          <p:nvPr/>
        </p:nvSpPr>
        <p:spPr>
          <a:xfrm>
            <a:off x="7354110" y="3311015"/>
            <a:ext cx="4282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dirty="0"/>
              <a:t>List.fold: </a:t>
            </a:r>
            <a:r>
              <a:rPr lang="en-GB" dirty="0" err="1"/>
              <a:t>ctf</a:t>
            </a:r>
            <a:r>
              <a:rPr lang="en-GB" dirty="0"/>
              <a:t> (</a:t>
            </a:r>
            <a:r>
              <a:rPr lang="en-GB" dirty="0" err="1"/>
              <a:t>ctf</a:t>
            </a:r>
            <a:r>
              <a:rPr lang="en-GB" dirty="0"/>
              <a:t> (</a:t>
            </a:r>
            <a:r>
              <a:rPr lang="en-GB" dirty="0" err="1"/>
              <a:t>ctf</a:t>
            </a:r>
            <a:r>
              <a:rPr lang="en-GB" dirty="0"/>
              <a:t> "" 0) 1) 2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6072E87-6AA0-DD4C-AD52-CE8CAC65D523}"/>
              </a:ext>
            </a:extLst>
          </p:cNvPr>
          <p:cNvSpPr txBox="1"/>
          <p:nvPr/>
        </p:nvSpPr>
        <p:spPr>
          <a:xfrm>
            <a:off x="7354110" y="6565926"/>
            <a:ext cx="5268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dirty="0"/>
              <a:t>List.foldBack: </a:t>
            </a:r>
            <a:r>
              <a:rPr lang="en-GB" dirty="0" err="1"/>
              <a:t>ctb</a:t>
            </a:r>
            <a:r>
              <a:rPr lang="en-GB" dirty="0"/>
              <a:t> 0 (</a:t>
            </a:r>
            <a:r>
              <a:rPr lang="en-GB" dirty="0" err="1"/>
              <a:t>ctb</a:t>
            </a:r>
            <a:r>
              <a:rPr lang="en-GB" dirty="0"/>
              <a:t> 1 (</a:t>
            </a:r>
            <a:r>
              <a:rPr lang="en-GB" dirty="0" err="1"/>
              <a:t>ctb</a:t>
            </a:r>
            <a:r>
              <a:rPr lang="en-GB" dirty="0"/>
              <a:t> 2 ""))</a:t>
            </a:r>
          </a:p>
        </p:txBody>
      </p:sp>
    </p:spTree>
    <p:extLst>
      <p:ext uri="{BB962C8B-B14F-4D97-AF65-F5344CB8AC3E}">
        <p14:creationId xmlns:p14="http://schemas.microsoft.com/office/powerpoint/2010/main" val="616572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31" grpId="0"/>
      <p:bldP spid="27" grpId="0"/>
      <p:bldP spid="3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B4065295-76CC-5A48-8189-453B546E47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8631" y="1654878"/>
            <a:ext cx="5883369" cy="3195904"/>
          </a:xfrm>
          <a:prstGeom prst="rect">
            <a:avLst/>
          </a:prstGeom>
        </p:spPr>
      </p:pic>
      <p:pic>
        <p:nvPicPr>
          <p:cNvPr id="32" name="Picture 31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08437D0D-98A5-C241-B076-A8720A1F81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632" y="1713063"/>
            <a:ext cx="5883368" cy="3195904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EFAB36-D63C-F844-B604-61B2D07EF3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07/10/2021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205EAE-FB12-3643-89D1-A2EDC1AE1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7</a:t>
            </a:fld>
            <a:endParaRPr lang="en-GB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198CC8D-50B2-9941-B86A-13255A121061}"/>
              </a:ext>
            </a:extLst>
          </p:cNvPr>
          <p:cNvSpPr txBox="1">
            <a:spLocks/>
          </p:cNvSpPr>
          <p:nvPr/>
        </p:nvSpPr>
        <p:spPr>
          <a:xfrm>
            <a:off x="459829" y="365127"/>
            <a:ext cx="10515600" cy="39959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000" kern="1200" spc="6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err="1"/>
              <a:t>List.fold</a:t>
            </a:r>
            <a:r>
              <a:rPr lang="en-GB" dirty="0"/>
              <a:t> </a:t>
            </a:r>
            <a:r>
              <a:rPr lang="en-GB" dirty="0" err="1"/>
              <a:t>og</a:t>
            </a:r>
            <a:r>
              <a:rPr lang="en-GB" dirty="0"/>
              <a:t> </a:t>
            </a:r>
            <a:r>
              <a:rPr lang="en-GB" dirty="0" err="1"/>
              <a:t>List.foldBack</a:t>
            </a:r>
            <a:endParaRPr lang="en-GB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A3F6F5D-D09A-424C-806C-1B5A74F238A6}"/>
              </a:ext>
            </a:extLst>
          </p:cNvPr>
          <p:cNvSpPr txBox="1"/>
          <p:nvPr/>
        </p:nvSpPr>
        <p:spPr>
          <a:xfrm>
            <a:off x="932329" y="1470212"/>
            <a:ext cx="7879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Hvordan kan man bruge fold hhv. foldBak men undgå det foranstillede “, “? </a:t>
            </a:r>
          </a:p>
        </p:txBody>
      </p:sp>
    </p:spTree>
    <p:extLst>
      <p:ext uri="{BB962C8B-B14F-4D97-AF65-F5344CB8AC3E}">
        <p14:creationId xmlns:p14="http://schemas.microsoft.com/office/powerpoint/2010/main" val="1140402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EFAB36-D63C-F844-B604-61B2D07EF3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07/10/2021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205EAE-FB12-3643-89D1-A2EDC1AE1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8</a:t>
            </a:fld>
            <a:endParaRPr lang="en-GB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198CC8D-50B2-9941-B86A-13255A121061}"/>
              </a:ext>
            </a:extLst>
          </p:cNvPr>
          <p:cNvSpPr txBox="1">
            <a:spLocks/>
          </p:cNvSpPr>
          <p:nvPr/>
        </p:nvSpPr>
        <p:spPr>
          <a:xfrm>
            <a:off x="229914" y="472506"/>
            <a:ext cx="11732171" cy="39959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000" kern="1200" spc="6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err="1"/>
              <a:t>List.fold</a:t>
            </a:r>
            <a:r>
              <a:rPr lang="en-GB" dirty="0"/>
              <a:t> </a:t>
            </a:r>
            <a:r>
              <a:rPr lang="en-GB" dirty="0" err="1"/>
              <a:t>og</a:t>
            </a:r>
            <a:r>
              <a:rPr lang="en-GB" dirty="0"/>
              <a:t> </a:t>
            </a:r>
            <a:r>
              <a:rPr lang="en-GB" dirty="0" err="1"/>
              <a:t>List.foldback</a:t>
            </a:r>
            <a:r>
              <a:rPr lang="en-GB" dirty="0"/>
              <a:t> med anonyme </a:t>
            </a:r>
            <a:r>
              <a:rPr lang="en-GB" dirty="0" err="1"/>
              <a:t>funktioner</a:t>
            </a:r>
            <a:endParaRPr lang="en-GB" dirty="0"/>
          </a:p>
          <a:p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520C4B-62F1-DA41-AE80-1158A5B0B6A7}"/>
              </a:ext>
            </a:extLst>
          </p:cNvPr>
          <p:cNvSpPr txBox="1"/>
          <p:nvPr/>
        </p:nvSpPr>
        <p:spPr>
          <a:xfrm>
            <a:off x="1172308" y="1430215"/>
            <a:ext cx="2342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Sum en liste af heltal: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9C49A8-D3A4-6849-8B1A-064D194D379E}"/>
              </a:ext>
            </a:extLst>
          </p:cNvPr>
          <p:cNvSpPr txBox="1"/>
          <p:nvPr/>
        </p:nvSpPr>
        <p:spPr>
          <a:xfrm>
            <a:off x="2203938" y="3301997"/>
            <a:ext cx="46121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List.fold</a:t>
            </a:r>
            <a:r>
              <a:rPr lang="en-GB" dirty="0"/>
              <a:t> </a:t>
            </a:r>
            <a:r>
              <a:rPr lang="en-GB" b="1" dirty="0"/>
              <a:t>(fun </a:t>
            </a:r>
            <a:r>
              <a:rPr lang="en-GB" b="1" dirty="0" err="1"/>
              <a:t>acc</a:t>
            </a:r>
            <a:r>
              <a:rPr lang="en-GB" b="1" dirty="0"/>
              <a:t> elm -&gt; </a:t>
            </a:r>
            <a:r>
              <a:rPr lang="en-GB" b="1" dirty="0" err="1"/>
              <a:t>acc</a:t>
            </a:r>
            <a:r>
              <a:rPr lang="en-GB" b="1" dirty="0"/>
              <a:t> + elm) </a:t>
            </a:r>
            <a:r>
              <a:rPr lang="en-GB" dirty="0"/>
              <a:t>0 [1..5]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965C812-4726-B144-9C79-2C69DC22AAF0}"/>
              </a:ext>
            </a:extLst>
          </p:cNvPr>
          <p:cNvSpPr txBox="1"/>
          <p:nvPr/>
        </p:nvSpPr>
        <p:spPr>
          <a:xfrm>
            <a:off x="2203938" y="3909522"/>
            <a:ext cx="4916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List.foldBack</a:t>
            </a:r>
            <a:r>
              <a:rPr lang="en-GB" dirty="0"/>
              <a:t> (fun elm </a:t>
            </a:r>
            <a:r>
              <a:rPr lang="en-GB" dirty="0" err="1"/>
              <a:t>acc</a:t>
            </a:r>
            <a:r>
              <a:rPr lang="en-GB" dirty="0"/>
              <a:t> -&gt; </a:t>
            </a:r>
            <a:r>
              <a:rPr lang="en-GB" dirty="0" err="1"/>
              <a:t>acc</a:t>
            </a:r>
            <a:r>
              <a:rPr lang="en-GB" dirty="0"/>
              <a:t> + elm) [1..5] 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022E94-D39B-4E42-B2DC-914CCAD07827}"/>
              </a:ext>
            </a:extLst>
          </p:cNvPr>
          <p:cNvSpPr txBox="1"/>
          <p:nvPr/>
        </p:nvSpPr>
        <p:spPr>
          <a:xfrm>
            <a:off x="2203938" y="5533419"/>
            <a:ext cx="6369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List.fold</a:t>
            </a:r>
            <a:r>
              <a:rPr lang="en-GB" dirty="0"/>
              <a:t> (fun </a:t>
            </a:r>
            <a:r>
              <a:rPr lang="en-GB" dirty="0" err="1"/>
              <a:t>acc</a:t>
            </a:r>
            <a:r>
              <a:rPr lang="en-GB" dirty="0"/>
              <a:t> elm -&gt; </a:t>
            </a:r>
            <a:r>
              <a:rPr lang="en-GB" b="1" dirty="0" err="1"/>
              <a:t>printfn</a:t>
            </a:r>
            <a:r>
              <a:rPr lang="en-GB" b="1" dirty="0"/>
              <a:t> "%d" </a:t>
            </a:r>
            <a:r>
              <a:rPr lang="en-GB" b="1" dirty="0" err="1"/>
              <a:t>acc</a:t>
            </a:r>
            <a:r>
              <a:rPr lang="en-GB" b="1" dirty="0"/>
              <a:t>;</a:t>
            </a:r>
            <a:r>
              <a:rPr lang="en-GB" dirty="0"/>
              <a:t> </a:t>
            </a:r>
            <a:r>
              <a:rPr lang="en-GB" dirty="0" err="1"/>
              <a:t>acc</a:t>
            </a:r>
            <a:r>
              <a:rPr lang="en-GB" dirty="0"/>
              <a:t> + elm) 0 [1..5]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2172C68-A76A-D94E-A4BD-2D54D2625FFC}"/>
              </a:ext>
            </a:extLst>
          </p:cNvPr>
          <p:cNvSpPr txBox="1"/>
          <p:nvPr/>
        </p:nvSpPr>
        <p:spPr>
          <a:xfrm>
            <a:off x="2203938" y="6226850"/>
            <a:ext cx="6773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List.foldBack</a:t>
            </a:r>
            <a:r>
              <a:rPr lang="en-GB" dirty="0"/>
              <a:t> (fun elm </a:t>
            </a:r>
            <a:r>
              <a:rPr lang="en-GB" dirty="0" err="1"/>
              <a:t>acc</a:t>
            </a:r>
            <a:r>
              <a:rPr lang="en-GB" dirty="0"/>
              <a:t> -&gt; </a:t>
            </a:r>
            <a:r>
              <a:rPr lang="en-GB" dirty="0" err="1"/>
              <a:t>printfn</a:t>
            </a:r>
            <a:r>
              <a:rPr lang="en-GB" dirty="0"/>
              <a:t> "%d" </a:t>
            </a:r>
            <a:r>
              <a:rPr lang="en-GB" dirty="0" err="1"/>
              <a:t>acc</a:t>
            </a:r>
            <a:r>
              <a:rPr lang="en-GB" dirty="0"/>
              <a:t>; </a:t>
            </a:r>
            <a:r>
              <a:rPr lang="en-GB" dirty="0" err="1"/>
              <a:t>acc</a:t>
            </a:r>
            <a:r>
              <a:rPr lang="en-GB" dirty="0"/>
              <a:t> + elm) [1..5] 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0E3AEB5-1DC5-F742-8280-20427862160F}"/>
              </a:ext>
            </a:extLst>
          </p:cNvPr>
          <p:cNvSpPr txBox="1"/>
          <p:nvPr/>
        </p:nvSpPr>
        <p:spPr>
          <a:xfrm>
            <a:off x="1172308" y="4914302"/>
            <a:ext cx="5089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Debugging med printfn og sekvenser af udsagn: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3096B0C-E6CA-FA48-9C67-4D4AA44F488F}"/>
              </a:ext>
            </a:extLst>
          </p:cNvPr>
          <p:cNvSpPr txBox="1"/>
          <p:nvPr/>
        </p:nvSpPr>
        <p:spPr>
          <a:xfrm>
            <a:off x="2203938" y="1810434"/>
            <a:ext cx="21643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let add a b = </a:t>
            </a:r>
            <a:r>
              <a:rPr lang="en-GB" dirty="0" err="1"/>
              <a:t>a+b</a:t>
            </a:r>
            <a:endParaRPr lang="en-GB" dirty="0"/>
          </a:p>
          <a:p>
            <a:r>
              <a:rPr lang="en-GB" dirty="0" err="1"/>
              <a:t>List.fold</a:t>
            </a:r>
            <a:r>
              <a:rPr lang="en-GB" dirty="0"/>
              <a:t> </a:t>
            </a:r>
            <a:r>
              <a:rPr lang="en-GB" b="1" dirty="0"/>
              <a:t>add</a:t>
            </a:r>
            <a:r>
              <a:rPr lang="en-GB" dirty="0"/>
              <a:t> 0 [1..5]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EEBD9C-62D5-0D4C-A400-64FFF335782C}"/>
              </a:ext>
            </a:extLst>
          </p:cNvPr>
          <p:cNvSpPr txBox="1"/>
          <p:nvPr/>
        </p:nvSpPr>
        <p:spPr>
          <a:xfrm>
            <a:off x="1507066" y="1810434"/>
            <a:ext cx="420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v1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96C744-BE7C-0143-B4B1-0B6A391BCB24}"/>
              </a:ext>
            </a:extLst>
          </p:cNvPr>
          <p:cNvSpPr txBox="1"/>
          <p:nvPr/>
        </p:nvSpPr>
        <p:spPr>
          <a:xfrm>
            <a:off x="1507066" y="2672519"/>
            <a:ext cx="420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v2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611F79-6672-7245-9325-2732A321A7D2}"/>
              </a:ext>
            </a:extLst>
          </p:cNvPr>
          <p:cNvSpPr txBox="1"/>
          <p:nvPr/>
        </p:nvSpPr>
        <p:spPr>
          <a:xfrm>
            <a:off x="2203938" y="2671146"/>
            <a:ext cx="42562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let add a b = </a:t>
            </a:r>
            <a:r>
              <a:rPr lang="en-GB" dirty="0" err="1"/>
              <a:t>a+b</a:t>
            </a:r>
            <a:r>
              <a:rPr lang="en-GB" dirty="0"/>
              <a:t> </a:t>
            </a:r>
            <a:r>
              <a:rPr lang="en-GB" b="1" dirty="0"/>
              <a:t>in</a:t>
            </a:r>
            <a:r>
              <a:rPr lang="en-GB" dirty="0"/>
              <a:t> </a:t>
            </a:r>
            <a:r>
              <a:rPr lang="en-GB" dirty="0" err="1"/>
              <a:t>List.fold</a:t>
            </a:r>
            <a:r>
              <a:rPr lang="en-GB" dirty="0"/>
              <a:t> add 0 [1..5]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31CDB4-1FD0-D64C-A00D-0E10D40A4A10}"/>
              </a:ext>
            </a:extLst>
          </p:cNvPr>
          <p:cNvSpPr txBox="1"/>
          <p:nvPr/>
        </p:nvSpPr>
        <p:spPr>
          <a:xfrm>
            <a:off x="1507066" y="3276879"/>
            <a:ext cx="420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v3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9439360-58F0-F743-8A54-D4FC303C1A47}"/>
              </a:ext>
            </a:extLst>
          </p:cNvPr>
          <p:cNvSpPr txBox="1"/>
          <p:nvPr/>
        </p:nvSpPr>
        <p:spPr>
          <a:xfrm>
            <a:off x="1507066" y="3909522"/>
            <a:ext cx="420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v4</a:t>
            </a:r>
          </a:p>
        </p:txBody>
      </p:sp>
    </p:spTree>
    <p:extLst>
      <p:ext uri="{BB962C8B-B14F-4D97-AF65-F5344CB8AC3E}">
        <p14:creationId xmlns:p14="http://schemas.microsoft.com/office/powerpoint/2010/main" val="71179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  <p:bldP spid="14" grpId="0"/>
      <p:bldP spid="19" grpId="0"/>
      <p:bldP spid="20" grpId="0"/>
      <p:bldP spid="4" grpId="0"/>
      <p:bldP spid="8" grpId="0"/>
      <p:bldP spid="11" grpId="0"/>
      <p:bldP spid="1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EFAB36-D63C-F844-B604-61B2D07EF3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07/10/2021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205EAE-FB12-3643-89D1-A2EDC1AE1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9</a:t>
            </a:fld>
            <a:endParaRPr lang="en-GB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198CC8D-50B2-9941-B86A-13255A121061}"/>
              </a:ext>
            </a:extLst>
          </p:cNvPr>
          <p:cNvSpPr txBox="1">
            <a:spLocks/>
          </p:cNvSpPr>
          <p:nvPr/>
        </p:nvSpPr>
        <p:spPr>
          <a:xfrm>
            <a:off x="229914" y="472506"/>
            <a:ext cx="11732171" cy="39959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000" kern="1200" spc="6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err="1"/>
              <a:t>Hvor</a:t>
            </a:r>
            <a:r>
              <a:rPr lang="en-GB" dirty="0"/>
              <a:t> lang </a:t>
            </a:r>
            <a:r>
              <a:rPr lang="en-GB" dirty="0" err="1"/>
              <a:t>tid</a:t>
            </a:r>
            <a:r>
              <a:rPr lang="en-GB" dirty="0"/>
              <a:t> </a:t>
            </a:r>
            <a:r>
              <a:rPr lang="en-GB" dirty="0" err="1"/>
              <a:t>tager</a:t>
            </a:r>
            <a:r>
              <a:rPr lang="en-GB" dirty="0"/>
              <a:t> det?</a:t>
            </a:r>
          </a:p>
          <a:p>
            <a:endParaRPr lang="en-GB" dirty="0"/>
          </a:p>
        </p:txBody>
      </p:sp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79C83C3-2CD1-8F4D-9216-3CAA871161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85878" y="672303"/>
            <a:ext cx="8178800" cy="67564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4BBC20B-8893-B540-B21B-746A2E987491}"/>
              </a:ext>
            </a:extLst>
          </p:cNvPr>
          <p:cNvSpPr txBox="1"/>
          <p:nvPr/>
        </p:nvSpPr>
        <p:spPr>
          <a:xfrm>
            <a:off x="7256204" y="535900"/>
            <a:ext cx="4705879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% </a:t>
            </a:r>
            <a:r>
              <a:rPr lang="en-GB" sz="1400" dirty="0" err="1"/>
              <a:t>fsharpi</a:t>
            </a:r>
            <a:r>
              <a:rPr lang="en-GB" sz="1400" dirty="0"/>
              <a:t> </a:t>
            </a:r>
            <a:r>
              <a:rPr lang="en-GB" sz="1400" dirty="0" err="1"/>
              <a:t>time.fsx</a:t>
            </a:r>
            <a:endParaRPr lang="en-GB" sz="1400" dirty="0"/>
          </a:p>
          <a:p>
            <a:r>
              <a:rPr lang="en-GB" sz="1400" dirty="0"/>
              <a:t>fold sum: 500000500000UL</a:t>
            </a:r>
          </a:p>
          <a:p>
            <a:r>
              <a:rPr lang="en-GB" sz="1400" dirty="0"/>
              <a:t>fold took: 37 </a:t>
            </a:r>
            <a:r>
              <a:rPr lang="en-GB" sz="1400" dirty="0" err="1"/>
              <a:t>ms</a:t>
            </a:r>
            <a:endParaRPr lang="en-GB" sz="1400" dirty="0"/>
          </a:p>
          <a:p>
            <a:r>
              <a:rPr lang="en-GB" sz="1400" dirty="0"/>
              <a:t>fold sum: 500000500000UL</a:t>
            </a:r>
          </a:p>
          <a:p>
            <a:r>
              <a:rPr lang="en-GB" sz="1400" dirty="0"/>
              <a:t>fold took: 4 </a:t>
            </a:r>
            <a:r>
              <a:rPr lang="en-GB" sz="1400" dirty="0" err="1"/>
              <a:t>ms</a:t>
            </a:r>
            <a:endParaRPr lang="en-GB" sz="1400" dirty="0"/>
          </a:p>
          <a:p>
            <a:r>
              <a:rPr lang="en-GB" sz="1400" dirty="0"/>
              <a:t>fold sum: 500000500000UL</a:t>
            </a:r>
          </a:p>
          <a:p>
            <a:r>
              <a:rPr lang="en-GB" sz="1400" dirty="0"/>
              <a:t>fold took: 2 </a:t>
            </a:r>
            <a:r>
              <a:rPr lang="en-GB" sz="1400" dirty="0" err="1"/>
              <a:t>ms</a:t>
            </a:r>
            <a:endParaRPr lang="en-GB" sz="1400" dirty="0"/>
          </a:p>
          <a:p>
            <a:r>
              <a:rPr lang="en-GB" sz="1400" dirty="0"/>
              <a:t>foldback sum: 500000500000UL</a:t>
            </a:r>
          </a:p>
          <a:p>
            <a:r>
              <a:rPr lang="en-GB" sz="1400" dirty="0"/>
              <a:t>foldback took: 17 </a:t>
            </a:r>
            <a:r>
              <a:rPr lang="en-GB" sz="1400" dirty="0" err="1"/>
              <a:t>ms</a:t>
            </a:r>
            <a:endParaRPr lang="en-GB" sz="1400" dirty="0"/>
          </a:p>
          <a:p>
            <a:r>
              <a:rPr lang="en-GB" sz="1400" dirty="0"/>
              <a:t>foldback sum: 500000500000UL</a:t>
            </a:r>
          </a:p>
          <a:p>
            <a:r>
              <a:rPr lang="en-GB" sz="1400" dirty="0"/>
              <a:t>foldback took: 11 </a:t>
            </a:r>
            <a:r>
              <a:rPr lang="en-GB" sz="1400" dirty="0" err="1"/>
              <a:t>ms</a:t>
            </a:r>
            <a:endParaRPr lang="en-GB" sz="1400" dirty="0"/>
          </a:p>
          <a:p>
            <a:r>
              <a:rPr lang="en-GB" sz="1400" dirty="0"/>
              <a:t>foldback sum: 500000500000UL</a:t>
            </a:r>
          </a:p>
          <a:p>
            <a:r>
              <a:rPr lang="en-GB" sz="1400" dirty="0"/>
              <a:t>foldback took: 13 </a:t>
            </a:r>
            <a:r>
              <a:rPr lang="en-GB" sz="1400" dirty="0" err="1"/>
              <a:t>ms</a:t>
            </a:r>
            <a:endParaRPr lang="en-GB" sz="1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051848D-31AD-2F4C-996C-CCB848CFB5C9}"/>
              </a:ext>
            </a:extLst>
          </p:cNvPr>
          <p:cNvSpPr txBox="1"/>
          <p:nvPr/>
        </p:nvSpPr>
        <p:spPr>
          <a:xfrm>
            <a:off x="7256204" y="3534013"/>
            <a:ext cx="4705879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% </a:t>
            </a:r>
            <a:r>
              <a:rPr lang="en-GB" sz="1400" dirty="0" err="1"/>
              <a:t>fsharpc</a:t>
            </a:r>
            <a:r>
              <a:rPr lang="en-GB" sz="1400" dirty="0"/>
              <a:t> </a:t>
            </a:r>
            <a:r>
              <a:rPr lang="en-GB" sz="1400" dirty="0" err="1"/>
              <a:t>time.fsx</a:t>
            </a:r>
            <a:r>
              <a:rPr lang="en-GB" sz="1400" dirty="0"/>
              <a:t> &amp;&amp; mono </a:t>
            </a:r>
            <a:r>
              <a:rPr lang="en-GB" sz="1400" dirty="0" err="1"/>
              <a:t>time.exe</a:t>
            </a:r>
            <a:endParaRPr lang="en-GB" sz="1400" dirty="0"/>
          </a:p>
          <a:p>
            <a:r>
              <a:rPr lang="en-GB" sz="1400" dirty="0"/>
              <a:t>Microsoft (R) F# Compiler version 11.0.0.0 for F# 5.0</a:t>
            </a:r>
          </a:p>
          <a:p>
            <a:r>
              <a:rPr lang="en-GB" sz="1400" dirty="0"/>
              <a:t>Copyright (c) Microsoft Corporation. All Rights Reserved.</a:t>
            </a:r>
          </a:p>
          <a:p>
            <a:r>
              <a:rPr lang="en-GB" sz="1400" dirty="0"/>
              <a:t>fold sum: 500000500000UL</a:t>
            </a:r>
          </a:p>
          <a:p>
            <a:r>
              <a:rPr lang="en-GB" sz="1400" dirty="0"/>
              <a:t>fold took: 162 </a:t>
            </a:r>
            <a:r>
              <a:rPr lang="en-GB" sz="1400" dirty="0" err="1"/>
              <a:t>ms</a:t>
            </a:r>
            <a:endParaRPr lang="en-GB" sz="1400" dirty="0"/>
          </a:p>
          <a:p>
            <a:r>
              <a:rPr lang="en-GB" sz="1400" dirty="0"/>
              <a:t>fold sum: 500000500000UL</a:t>
            </a:r>
          </a:p>
          <a:p>
            <a:r>
              <a:rPr lang="en-GB" sz="1400" dirty="0"/>
              <a:t>fold took: 5 </a:t>
            </a:r>
            <a:r>
              <a:rPr lang="en-GB" sz="1400" dirty="0" err="1"/>
              <a:t>ms</a:t>
            </a:r>
            <a:endParaRPr lang="en-GB" sz="1400" dirty="0"/>
          </a:p>
          <a:p>
            <a:r>
              <a:rPr lang="en-GB" sz="1400" dirty="0"/>
              <a:t>fold sum: 500000500000UL</a:t>
            </a:r>
          </a:p>
          <a:p>
            <a:r>
              <a:rPr lang="en-GB" sz="1400" dirty="0"/>
              <a:t>fold took: 2 </a:t>
            </a:r>
            <a:r>
              <a:rPr lang="en-GB" sz="1400" dirty="0" err="1"/>
              <a:t>ms</a:t>
            </a:r>
            <a:endParaRPr lang="en-GB" sz="1400" dirty="0"/>
          </a:p>
          <a:p>
            <a:r>
              <a:rPr lang="en-GB" sz="1400" dirty="0"/>
              <a:t>foldback sum: 500000500000UL</a:t>
            </a:r>
          </a:p>
          <a:p>
            <a:r>
              <a:rPr lang="en-GB" sz="1400" dirty="0"/>
              <a:t>foldback took: 15 </a:t>
            </a:r>
            <a:r>
              <a:rPr lang="en-GB" sz="1400" dirty="0" err="1"/>
              <a:t>ms</a:t>
            </a:r>
            <a:endParaRPr lang="en-GB" sz="1400" dirty="0"/>
          </a:p>
          <a:p>
            <a:r>
              <a:rPr lang="en-GB" sz="1400" dirty="0"/>
              <a:t>foldback sum: 500000500000UL</a:t>
            </a:r>
          </a:p>
          <a:p>
            <a:r>
              <a:rPr lang="en-GB" sz="1400" dirty="0"/>
              <a:t>foldback took: 12 </a:t>
            </a:r>
            <a:r>
              <a:rPr lang="en-GB" sz="1400" dirty="0" err="1"/>
              <a:t>ms</a:t>
            </a:r>
            <a:endParaRPr lang="en-GB" sz="1400" dirty="0"/>
          </a:p>
          <a:p>
            <a:r>
              <a:rPr lang="en-GB" sz="1400" dirty="0"/>
              <a:t>foldback sum: 500000500000UL</a:t>
            </a:r>
          </a:p>
          <a:p>
            <a:r>
              <a:rPr lang="en-GB" sz="1400" dirty="0"/>
              <a:t>foldback took: 9 </a:t>
            </a:r>
            <a:r>
              <a:rPr lang="en-GB" sz="1400" dirty="0" err="1"/>
              <a:t>ms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1429184773"/>
      </p:ext>
    </p:extLst>
  </p:cSld>
  <p:clrMapOvr>
    <a:masterClrMapping/>
  </p:clrMapOvr>
</p:sld>
</file>

<file path=ppt/theme/theme1.xml><?xml version="1.0" encoding="utf-8"?>
<a:theme xmlns:a="http://schemas.openxmlformats.org/drawingml/2006/main" name="Brugerdefineret design">
  <a:themeElements>
    <a:clrScheme name="KU 2016">
      <a:dk1>
        <a:sysClr val="windowText" lastClr="000000"/>
      </a:dk1>
      <a:lt1>
        <a:sysClr val="window" lastClr="FFFFFF"/>
      </a:lt1>
      <a:dk2>
        <a:srgbClr val="6E6E6E"/>
      </a:dk2>
      <a:lt2>
        <a:srgbClr val="E7E6E6"/>
      </a:lt2>
      <a:accent1>
        <a:srgbClr val="A31D20"/>
      </a:accent1>
      <a:accent2>
        <a:srgbClr val="7B7B7B"/>
      </a:accent2>
      <a:accent3>
        <a:srgbClr val="D49F3A"/>
      </a:accent3>
      <a:accent4>
        <a:srgbClr val="42759B"/>
      </a:accent4>
      <a:accent5>
        <a:srgbClr val="79ADB1"/>
      </a:accent5>
      <a:accent6>
        <a:srgbClr val="779921"/>
      </a:accent6>
      <a:hlink>
        <a:srgbClr val="A31D20"/>
      </a:hlink>
      <a:folHlink>
        <a:srgbClr val="000000"/>
      </a:folHlink>
    </a:clrScheme>
    <a:fontScheme name="KU2016">
      <a:majorFont>
        <a:latin typeface="Microsoft New Tai Lue"/>
        <a:ea typeface=""/>
        <a:cs typeface=""/>
      </a:majorFont>
      <a:minorFont>
        <a:latin typeface="Microsoft New Tai Lue"/>
        <a:ea typeface=""/>
        <a:cs typeface="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16_9_ENG_small.potx" id="{A3DD7A52-1208-4A6C-8744-F59945AA7F28}" vid="{9B86432B-FA9E-4F83-8547-14BF57C0A4D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-tema">
  <a:themeElements>
    <a:clrScheme name="Kont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ont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585</Words>
  <Application>Microsoft Macintosh PowerPoint</Application>
  <PresentationFormat>Widescreen</PresentationFormat>
  <Paragraphs>100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Microsoft New Tai Lue</vt:lpstr>
      <vt:lpstr>Brugerdefineret design</vt:lpstr>
      <vt:lpstr>PowerPoint Presentation</vt:lpstr>
      <vt:lpstr>Hvor langt er I kommet med materialet?</vt:lpstr>
      <vt:lpstr>Hvad er værdien og typen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Hvor lang tid tager det?</vt:lpstr>
      <vt:lpstr>Spørgsmål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Jon Sporring</dc:creator>
  <cp:lastModifiedBy/>
  <cp:revision>1</cp:revision>
  <cp:lastPrinted>2021-10-06T16:03:57Z</cp:lastPrinted>
  <dcterms:created xsi:type="dcterms:W3CDTF">2020-05-18T14:26:00Z</dcterms:created>
  <dcterms:modified xsi:type="dcterms:W3CDTF">2021-10-07T11:12:38Z</dcterms:modified>
</cp:coreProperties>
</file>